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CB32E58-D2DA-485F-BA01-B3B011D12108}" type="datetimeFigureOut">
              <a:rPr lang="ru-RU" smtClean="0"/>
              <a:t>10.12.2015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EA4466F-92C3-470B-9A13-1FB22F07329A}"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CB32E58-D2DA-485F-BA01-B3B011D12108}" type="datetimeFigureOut">
              <a:rPr lang="ru-RU" smtClean="0"/>
              <a:t>10.12.2015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EA4466F-92C3-470B-9A13-1FB22F07329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CCB32E58-D2DA-485F-BA01-B3B011D12108}" type="datetimeFigureOut">
              <a:rPr lang="ru-RU" smtClean="0"/>
              <a:t>10.12.2015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EA4466F-92C3-470B-9A13-1FB22F07329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CB32E58-D2DA-485F-BA01-B3B011D12108}" type="datetimeFigureOut">
              <a:rPr lang="ru-RU" smtClean="0"/>
              <a:t>10.12.2015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EA4466F-92C3-470B-9A13-1FB22F07329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CB32E58-D2DA-485F-BA01-B3B011D12108}" type="datetimeFigureOut">
              <a:rPr lang="ru-RU" smtClean="0"/>
              <a:t>10.12.2015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FEA4466F-92C3-470B-9A13-1FB22F07329A}"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CB32E58-D2DA-485F-BA01-B3B011D12108}" type="datetimeFigureOut">
              <a:rPr lang="ru-RU" smtClean="0"/>
              <a:t>10.12.2015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EA4466F-92C3-470B-9A13-1FB22F07329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CB32E58-D2DA-485F-BA01-B3B011D12108}" type="datetimeFigureOut">
              <a:rPr lang="ru-RU" smtClean="0"/>
              <a:t>10.12.2015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EA4466F-92C3-470B-9A13-1FB22F07329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CB32E58-D2DA-485F-BA01-B3B011D12108}" type="datetimeFigureOut">
              <a:rPr lang="ru-RU" smtClean="0"/>
              <a:t>10.12.2015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EA4466F-92C3-470B-9A13-1FB22F07329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CCB32E58-D2DA-485F-BA01-B3B011D12108}" type="datetimeFigureOut">
              <a:rPr lang="ru-RU" smtClean="0"/>
              <a:t>10.12.2015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FEA4466F-92C3-470B-9A13-1FB22F07329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CB32E58-D2DA-485F-BA01-B3B011D12108}" type="datetimeFigureOut">
              <a:rPr lang="ru-RU" smtClean="0"/>
              <a:t>10.12.2015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EA4466F-92C3-470B-9A13-1FB22F07329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CCB32E58-D2DA-485F-BA01-B3B011D12108}" type="datetimeFigureOut">
              <a:rPr lang="ru-RU" smtClean="0"/>
              <a:t>10.12.2015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EA4466F-92C3-470B-9A13-1FB22F07329A}"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CB32E58-D2DA-485F-BA01-B3B011D12108}" type="datetimeFigureOut">
              <a:rPr lang="ru-RU" smtClean="0"/>
              <a:t>10.12.2015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EA4466F-92C3-470B-9A13-1FB22F07329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lifehacker.ru/2015/07/17/pochemu-nuzhny-privivk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7ya.ru/article/O-chem-rasskazhet-analiz-krov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7ya.ru/article/BCZh-ili-samaya-zametnaya-privivk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7ya.ru/article/Trojnaya-zawita-delaem-privivku-AKDS-protiv-koklyusha-difterii-i-stolbnyak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vokrugsveta.ru/vs/article/28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vokrugsveta.ru/telegraph/pulse/344/"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vokrugsveta.ru/vs/article/138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2016223"/>
          </a:xfrm>
        </p:spPr>
        <p:txBody>
          <a:bodyPr>
            <a:normAutofit fontScale="90000"/>
          </a:bodyPr>
          <a:lstStyle/>
          <a:p>
            <a:r>
              <a:rPr lang="ru-RU" dirty="0"/>
              <a:t>Прививать — не прививать?!</a:t>
            </a:r>
            <a:r>
              <a:rPr lang="ru-RU" b="1" dirty="0"/>
              <a:t/>
            </a:r>
            <a:br>
              <a:rPr lang="ru-RU" b="1" dirty="0"/>
            </a:br>
            <a:r>
              <a:rPr lang="ru-RU" dirty="0"/>
              <a:t> </a:t>
            </a:r>
            <a:br>
              <a:rPr lang="ru-RU" dirty="0"/>
            </a:br>
            <a:endParaRPr lang="ru-RU" dirty="0"/>
          </a:p>
        </p:txBody>
      </p:sp>
      <p:pic>
        <p:nvPicPr>
          <p:cNvPr id="4" name="Рисунок 3" descr="http://www.vokrugsveta.ru/img/cmn/2008/08/25/026.jpg"/>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524000"/>
            <a:ext cx="5715000" cy="3810000"/>
          </a:xfrm>
          <a:prstGeom prst="rect">
            <a:avLst/>
          </a:prstGeom>
          <a:noFill/>
          <a:ln>
            <a:noFill/>
          </a:ln>
        </p:spPr>
      </p:pic>
    </p:spTree>
    <p:extLst>
      <p:ext uri="{BB962C8B-B14F-4D97-AF65-F5344CB8AC3E}">
        <p14:creationId xmlns:p14="http://schemas.microsoft.com/office/powerpoint/2010/main" val="1032442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852936"/>
            <a:ext cx="7408333" cy="3888431"/>
          </a:xfrm>
        </p:spPr>
        <p:txBody>
          <a:bodyPr>
            <a:normAutofit fontScale="62500" lnSpcReduction="20000"/>
          </a:bodyPr>
          <a:lstStyle/>
          <a:p>
            <a:r>
              <a:rPr lang="ru-RU" dirty="0"/>
              <a:t>В некоторых штатах США обязательной стала вакцинация против гриппа.. После общепринятой в Европе и США комбинированной прививки против кори, паротита и краснухи (MMR) у 10% детей наблюдаются жар, сыпь и общее недомогание. </a:t>
            </a:r>
            <a:r>
              <a:rPr lang="ru-RU" b="1" dirty="0"/>
              <a:t>Но ведь и у </a:t>
            </a:r>
            <a:r>
              <a:rPr lang="ru-RU" b="1" dirty="0" err="1"/>
              <a:t>непривитого</a:t>
            </a:r>
            <a:r>
              <a:rPr lang="ru-RU" b="1" dirty="0"/>
              <a:t> ребенка во время болезни также есть и жар, и недомогание, и сыпь, к которым прибавляется риск осложнений .</a:t>
            </a:r>
            <a:r>
              <a:rPr lang="ru-RU" dirty="0"/>
              <a:t>.</a:t>
            </a:r>
          </a:p>
          <a:p>
            <a:r>
              <a:rPr lang="ru-RU" b="1" i="1" dirty="0"/>
              <a:t>Цена здоровья</a:t>
            </a:r>
          </a:p>
          <a:p>
            <a:r>
              <a:rPr lang="ru-RU" dirty="0"/>
              <a:t>А как быть тем, для кого здоровье ребенка бесценно? Прививать или нет? </a:t>
            </a:r>
            <a:r>
              <a:rPr lang="ru-RU" b="1" dirty="0"/>
              <a:t>Научные данные убедительно доказывают, что от вакцинаций в целом больше пользы, чем вреда. Среди детей, не имеющих противопоказаний, тяжелые побочные эффекты редки, так что сделать рекомендуемые вакцинации гораздо менее рискованно, чем отказаться от них.</a:t>
            </a:r>
            <a:r>
              <a:rPr lang="ru-RU" dirty="0"/>
              <a:t> Однако перед походом в прививочный кабинет лучше консультироваться с врачом о возможных противопоказаниях и о необходимости той или иной прививки в каждом конкретном случае.</a:t>
            </a:r>
          </a:p>
          <a:p>
            <a:endParaRPr lang="ru-RU" dirty="0"/>
          </a:p>
        </p:txBody>
      </p:sp>
      <p:pic>
        <p:nvPicPr>
          <p:cNvPr id="4" name="Рисунок 3" descr="http://www.vokrugsveta.ru/img/cmn/2008/10/23/033.jpg"/>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3456384" cy="2428875"/>
          </a:xfrm>
          <a:prstGeom prst="rect">
            <a:avLst/>
          </a:prstGeom>
          <a:noFill/>
          <a:ln>
            <a:noFill/>
          </a:ln>
        </p:spPr>
      </p:pic>
    </p:spTree>
    <p:extLst>
      <p:ext uri="{BB962C8B-B14F-4D97-AF65-F5344CB8AC3E}">
        <p14:creationId xmlns:p14="http://schemas.microsoft.com/office/powerpoint/2010/main" val="12291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60648"/>
            <a:ext cx="7408333" cy="5865515"/>
          </a:xfrm>
        </p:spPr>
        <p:txBody>
          <a:bodyPr>
            <a:normAutofit fontScale="85000" lnSpcReduction="10000"/>
          </a:bodyPr>
          <a:lstStyle/>
          <a:p>
            <a:r>
              <a:rPr lang="ru-RU" dirty="0"/>
              <a:t>Разрабатываются вакцины-леденцы, вакцины-иглы, которые будут постепенно растворяться в коже, а также вакцины-кожные пластыри. Вообще считается, что вакцины, введенные через кожу, менее токсичны. Еще одно направление — противозачаточные вакцины. Их смысл состоит в том, что оплодотворению яйцеклетки можно препятствовать, вызывая в организме женщины иммунный ответ на гормоны беременности.</a:t>
            </a:r>
          </a:p>
          <a:p>
            <a:r>
              <a:rPr lang="ru-RU" dirty="0"/>
              <a:t>Продолжаются также поиски «противораковых» вакцин. В их основу положена идея </a:t>
            </a:r>
            <a:r>
              <a:rPr lang="ru-RU" dirty="0" err="1"/>
              <a:t>Коули</a:t>
            </a:r>
            <a:r>
              <a:rPr lang="ru-RU" dirty="0"/>
              <a:t>, который предложил использовать стимуляцию иммунной системы для отторжения опухолей.</a:t>
            </a:r>
          </a:p>
          <a:p>
            <a:r>
              <a:rPr lang="ru-RU" dirty="0"/>
              <a:t>В большинстве стран мира в стандартный набор обязательных прививок входят четыре вакцины — полиомиелитная, коревая, краснушная, </a:t>
            </a:r>
            <a:r>
              <a:rPr lang="ru-RU" dirty="0" err="1"/>
              <a:t>паротитная</a:t>
            </a:r>
            <a:r>
              <a:rPr lang="ru-RU" dirty="0"/>
              <a:t>. В отношении остальных вакцин каждое государство придерживается своей политики</a:t>
            </a:r>
            <a:endParaRPr lang="ru-RU" dirty="0"/>
          </a:p>
        </p:txBody>
      </p:sp>
    </p:spTree>
    <p:extLst>
      <p:ext uri="{BB962C8B-B14F-4D97-AF65-F5344CB8AC3E}">
        <p14:creationId xmlns:p14="http://schemas.microsoft.com/office/powerpoint/2010/main" val="1234980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2675466"/>
            <a:ext cx="8640960" cy="3993893"/>
          </a:xfrm>
        </p:spPr>
        <p:txBody>
          <a:bodyPr>
            <a:normAutofit fontScale="77500" lnSpcReduction="20000"/>
          </a:bodyPr>
          <a:lstStyle/>
          <a:p>
            <a:r>
              <a:rPr lang="ru-RU" dirty="0"/>
              <a:t>Как действует вакцина</a:t>
            </a:r>
            <a:endParaRPr lang="ru-RU" b="1" dirty="0"/>
          </a:p>
          <a:p>
            <a:r>
              <a:rPr lang="ru-RU" dirty="0"/>
              <a:t>В 1957 году австралийский биолог и будущий нобелевский лауреат Фрэнк </a:t>
            </a:r>
            <a:r>
              <a:rPr lang="ru-RU" dirty="0" err="1"/>
              <a:t>Бернет</a:t>
            </a:r>
            <a:r>
              <a:rPr lang="ru-RU" dirty="0"/>
              <a:t> выдвинул клонально-селекционную теорию иммунитета, объяснившую, наконец, принцип вакцинации</a:t>
            </a:r>
            <a:r>
              <a:rPr lang="ru-RU" b="1" dirty="0"/>
              <a:t>. Антигены, содержащиеся в вакцине, «оставляют» после себя клетки иммунологической памяти, которые при встрече со знакомой инфекцией быстро узнают «захватчиков» и вырабатывают нужные антитела</a:t>
            </a:r>
            <a:r>
              <a:rPr lang="ru-RU" dirty="0"/>
              <a:t>. </a:t>
            </a:r>
          </a:p>
          <a:p>
            <a:r>
              <a:rPr lang="ru-RU" b="1" dirty="0"/>
              <a:t>Антигены, содержащиеся в вакцине, образуют клетки иммунологической памяти, которые распознают «захватчиков» и тут же вырабатывают нужные антитела, не давая им закрепиться и размножаться. </a:t>
            </a:r>
            <a:endParaRPr lang="ru-RU" dirty="0"/>
          </a:p>
          <a:p>
            <a:r>
              <a:rPr lang="ru-RU" dirty="0"/>
              <a:t> </a:t>
            </a:r>
          </a:p>
          <a:p>
            <a:endParaRPr lang="ru-RU" dirty="0"/>
          </a:p>
        </p:txBody>
      </p:sp>
      <p:pic>
        <p:nvPicPr>
          <p:cNvPr id="4" name="Рисунок 3" descr="http://www.vokrugsveta.ru/img/cmn/2008/10/23/029.jpg"/>
          <p:cNvPicPr/>
          <p:nvPr/>
        </p:nvPicPr>
        <p:blipFill>
          <a:blip r:embed="rId2">
            <a:extLst>
              <a:ext uri="{28A0092B-C50C-407E-A947-70E740481C1C}">
                <a14:useLocalDpi xmlns:a14="http://schemas.microsoft.com/office/drawing/2010/main" val="0"/>
              </a:ext>
            </a:extLst>
          </a:blip>
          <a:srcRect/>
          <a:stretch>
            <a:fillRect/>
          </a:stretch>
        </p:blipFill>
        <p:spPr bwMode="auto">
          <a:xfrm>
            <a:off x="611560" y="404664"/>
            <a:ext cx="3456384" cy="2232248"/>
          </a:xfrm>
          <a:prstGeom prst="rect">
            <a:avLst/>
          </a:prstGeom>
          <a:noFill/>
          <a:ln>
            <a:noFill/>
          </a:ln>
        </p:spPr>
      </p:pic>
    </p:spTree>
    <p:extLst>
      <p:ext uri="{BB962C8B-B14F-4D97-AF65-F5344CB8AC3E}">
        <p14:creationId xmlns:p14="http://schemas.microsoft.com/office/powerpoint/2010/main" val="955184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476672"/>
            <a:ext cx="8640959" cy="5649491"/>
          </a:xfrm>
        </p:spPr>
        <p:txBody>
          <a:bodyPr>
            <a:normAutofit fontScale="77500" lnSpcReduction="20000"/>
          </a:bodyPr>
          <a:lstStyle/>
          <a:p>
            <a:r>
              <a:rPr lang="ru-RU" dirty="0"/>
              <a:t>Об иммунитете</a:t>
            </a:r>
          </a:p>
          <a:p>
            <a:r>
              <a:rPr lang="ru-RU" dirty="0"/>
              <a:t>Иммунитет - это способность человеческого организма противостоять воздействию любых внешних факторов, будь то чужеродные агенты (белковые живые "существа" - бактерии, вирусы, грибки) либо вещества, например, "яды" различного происхождения, которые мы употребляем в пищу или которыми дышим. Условно иммунитет можно разделить на неспецифический, или общий, и специфический.</a:t>
            </a:r>
          </a:p>
          <a:p>
            <a:r>
              <a:rPr lang="ru-RU" b="1" dirty="0"/>
              <a:t>Защитные силы общего иммунитета (лизоцимы, интерфероны, T-лимфоциты и B-лимфоциты и т.д.) борются со всеми без исключения "нарушителями" границ.</a:t>
            </a:r>
            <a:r>
              <a:rPr lang="ru-RU" dirty="0"/>
              <a:t> Защитные силы специфического иммунитета избирательны. В основном это антитела - иммуноглобулины J и M, которые образуются либо после перенесенного заболевания, либо после прививки, либо же вводятся в организм искусственно (сывороткой).</a:t>
            </a:r>
          </a:p>
          <a:p>
            <a:r>
              <a:rPr lang="ru-RU" dirty="0"/>
              <a:t>Армия общего иммунитета довольно обширна: это и центральные органы иммунитета (вилочковая железа, небные миндалины и др.), и кожные покровы человека, и его слизистые оболочки, и специальные защитные белки в крови, и многое другое.</a:t>
            </a:r>
          </a:p>
          <a:p>
            <a:endParaRPr lang="ru-RU" dirty="0"/>
          </a:p>
        </p:txBody>
      </p:sp>
    </p:spTree>
    <p:extLst>
      <p:ext uri="{BB962C8B-B14F-4D97-AF65-F5344CB8AC3E}">
        <p14:creationId xmlns:p14="http://schemas.microsoft.com/office/powerpoint/2010/main" val="567841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332656"/>
            <a:ext cx="8640959" cy="6264696"/>
          </a:xfrm>
        </p:spPr>
        <p:txBody>
          <a:bodyPr>
            <a:normAutofit fontScale="77500" lnSpcReduction="20000"/>
          </a:bodyPr>
          <a:lstStyle/>
          <a:p>
            <a:r>
              <a:rPr lang="ru-RU" b="1" dirty="0"/>
              <a:t>Как повысить общий иммунитет у ребенка первого года жизни</a:t>
            </a:r>
            <a:endParaRPr lang="ru-RU" dirty="0"/>
          </a:p>
          <a:p>
            <a:r>
              <a:rPr lang="ru-RU" dirty="0"/>
              <a:t>1.Продолжительное грудное вскармливание (плюс полноценное и разнообразное питание самой кормящей мамы).</a:t>
            </a:r>
          </a:p>
          <a:p>
            <a:r>
              <a:rPr lang="ru-RU" dirty="0"/>
              <a:t>2.Соответствующее возрасту введение прикорма. Оно должно начаться не раньше 4-6 месяцев жизни. В противном случае детский организм испытывает непосильную нагрузку на пищеварительную систему (не образовались пока нужные рефлексы и нет необходимых ферментов), на почки, печень и кишечник (не справляются с "обработкой" новой пищи и выведением шлаков).</a:t>
            </a:r>
          </a:p>
          <a:p>
            <a:r>
              <a:rPr lang="ru-RU" dirty="0"/>
              <a:t>3.Нормальная экологическая обстановка в доме. Меньше синтетики, больше натуральных природных материалов (мебель, одежда), отсутствие пылесборников (тяжелых портьер, ковров с высоким ворсом, больших мягких игрушек).</a:t>
            </a:r>
          </a:p>
          <a:p>
            <a:r>
              <a:rPr lang="ru-RU" dirty="0"/>
              <a:t>4.Регулярные проветривания и поддержание минимальной чистоты: не нужно ежедневно проводить генеральную уборку, но отсутствие слоя пыли хотя бы на детских вещах и игрушках желательно. Курение в доме с младенцем исключено!</a:t>
            </a:r>
          </a:p>
          <a:p>
            <a:r>
              <a:rPr lang="ru-RU" dirty="0"/>
              <a:t>5.Закаливающие процедуры, массаж, гимнастика. Любая тренировка организма (при массаже и гимнастике активизируется работа кроветворения, сердца, сосудов, мышц) делает сильнее и иммунную систему в том числе. Нагрузка полезна, а перегрузка - не нужна.</a:t>
            </a:r>
          </a:p>
          <a:p>
            <a:endParaRPr lang="ru-RU" dirty="0"/>
          </a:p>
        </p:txBody>
      </p:sp>
    </p:spTree>
    <p:extLst>
      <p:ext uri="{BB962C8B-B14F-4D97-AF65-F5344CB8AC3E}">
        <p14:creationId xmlns:p14="http://schemas.microsoft.com/office/powerpoint/2010/main" val="241577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996951"/>
            <a:ext cx="7408333" cy="3129211"/>
          </a:xfrm>
        </p:spPr>
        <p:txBody>
          <a:bodyPr>
            <a:normAutofit fontScale="62500" lnSpcReduction="20000"/>
          </a:bodyPr>
          <a:lstStyle/>
          <a:p>
            <a:pPr fontAlgn="base"/>
            <a:r>
              <a:rPr lang="ru-RU" dirty="0"/>
              <a:t>Страх перед прививками сегодня сродни средневековому мракобесию. Распространяется он очень активно, основным источником становятся социальные сети и личное общение «заботливых мамочек». К сожалению, основная их часть о медицине знает только понаслышке или исходит из собственного опыта общения с местечковыми горе-врачами.</a:t>
            </a:r>
          </a:p>
          <a:p>
            <a:pPr fontAlgn="base"/>
            <a:r>
              <a:rPr lang="ru-RU" dirty="0"/>
              <a:t>Да, прививки могут приносить определённые осложнения. Прежде всего, это аллергия на белки, на которых основано множество прививок. Когда иммунитет ребёнка ослаблен болезнью, возможно и проявление того заболевания, от которого малыш был привит. Однако даже в этом худшем случае болезнь будет иметь много меньшую силу, чем возможно, а значит, и меньшие последствия. С аллергией ещё проще: пробы у аллерголога позволят правильно подобрать вакцину и сопутствующую терапию.</a:t>
            </a:r>
          </a:p>
          <a:p>
            <a:endParaRPr lang="ru-RU" dirty="0"/>
          </a:p>
        </p:txBody>
      </p:sp>
      <p:pic>
        <p:nvPicPr>
          <p:cNvPr id="4" name="Рисунок 3" descr="Production Perig&#10;/Shutterstock.com">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6632"/>
            <a:ext cx="5940425" cy="2781300"/>
          </a:xfrm>
          <a:prstGeom prst="rect">
            <a:avLst/>
          </a:prstGeom>
          <a:noFill/>
          <a:ln>
            <a:noFill/>
          </a:ln>
        </p:spPr>
      </p:pic>
    </p:spTree>
    <p:extLst>
      <p:ext uri="{BB962C8B-B14F-4D97-AF65-F5344CB8AC3E}">
        <p14:creationId xmlns:p14="http://schemas.microsoft.com/office/powerpoint/2010/main" val="3096206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3212975"/>
            <a:ext cx="8712967" cy="2913187"/>
          </a:xfrm>
        </p:spPr>
        <p:txBody>
          <a:bodyPr>
            <a:normAutofit fontScale="55000" lnSpcReduction="20000"/>
          </a:bodyPr>
          <a:lstStyle/>
          <a:p>
            <a:r>
              <a:rPr lang="ru-RU" b="1" dirty="0"/>
              <a:t>В чем смысл прививки</a:t>
            </a:r>
            <a:endParaRPr lang="ru-RU" dirty="0"/>
          </a:p>
          <a:p>
            <a:r>
              <a:rPr lang="ru-RU" dirty="0"/>
              <a:t>Вакцинация не защищает ребенка на сто процентов от инфекционных болезней, но позволяет значительно снизить риск заболевания у детей первого года жизни. Это очень важно - чем меньше ребенок, тем слабее его иммунная система. Если же малыш все-таки заболеет, то сделанная заранее прививка поспособствует протеканию болезни в более легкой форме, также исключаются тяжелые осложнения и последствия. Тотальная вакцинация (охват более 92% населения страны) позволяет избежать эпидемий в национальном масштабе.</a:t>
            </a:r>
          </a:p>
          <a:p>
            <a:r>
              <a:rPr lang="ru-RU" b="1" dirty="0"/>
              <a:t> Схема вакцинации должна быть такой:</a:t>
            </a:r>
            <a:endParaRPr lang="ru-RU" dirty="0"/>
          </a:p>
          <a:p>
            <a:pPr lvl="0"/>
            <a:r>
              <a:rPr lang="ru-RU" b="1" dirty="0"/>
              <a:t>Подготовка к вакцинации.</a:t>
            </a:r>
            <a:endParaRPr lang="ru-RU" dirty="0"/>
          </a:p>
          <a:p>
            <a:pPr lvl="0"/>
            <a:r>
              <a:rPr lang="ru-RU" b="1" dirty="0"/>
              <a:t>Курс вакцинации.</a:t>
            </a:r>
            <a:endParaRPr lang="ru-RU" dirty="0"/>
          </a:p>
          <a:p>
            <a:pPr lvl="0"/>
            <a:r>
              <a:rPr lang="ru-RU" b="1" dirty="0"/>
              <a:t>Проверка эффективности вакцинации, например, с помощью </a:t>
            </a:r>
            <a:r>
              <a:rPr lang="ru-RU" b="1" u="sng" dirty="0">
                <a:hlinkClick r:id="rId2" tooltip="О чем расскажет анализ крови"/>
              </a:rPr>
              <a:t>анализа крови</a:t>
            </a:r>
            <a:r>
              <a:rPr lang="ru-RU" b="1" dirty="0"/>
              <a:t> на антитела.</a:t>
            </a:r>
            <a:endParaRPr lang="ru-RU" dirty="0"/>
          </a:p>
          <a:p>
            <a:endParaRPr lang="ru-RU" dirty="0"/>
          </a:p>
        </p:txBody>
      </p:sp>
      <p:pic>
        <p:nvPicPr>
          <p:cNvPr id="4" name="Рисунок 3" descr="вред прививок"/>
          <p:cNvPicPr/>
          <p:nvPr/>
        </p:nvPicPr>
        <p:blipFill>
          <a:blip r:embed="rId3">
            <a:extLst>
              <a:ext uri="{28A0092B-C50C-407E-A947-70E740481C1C}">
                <a14:useLocalDpi xmlns:a14="http://schemas.microsoft.com/office/drawing/2010/main" val="0"/>
              </a:ext>
            </a:extLst>
          </a:blip>
          <a:srcRect/>
          <a:stretch>
            <a:fillRect/>
          </a:stretch>
        </p:blipFill>
        <p:spPr bwMode="auto">
          <a:xfrm>
            <a:off x="251521" y="260648"/>
            <a:ext cx="4392488" cy="2952328"/>
          </a:xfrm>
          <a:prstGeom prst="rect">
            <a:avLst/>
          </a:prstGeom>
          <a:noFill/>
          <a:ln>
            <a:noFill/>
          </a:ln>
        </p:spPr>
      </p:pic>
    </p:spTree>
    <p:extLst>
      <p:ext uri="{BB962C8B-B14F-4D97-AF65-F5344CB8AC3E}">
        <p14:creationId xmlns:p14="http://schemas.microsoft.com/office/powerpoint/2010/main" val="515243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692696"/>
            <a:ext cx="8640960" cy="5721499"/>
          </a:xfrm>
        </p:spPr>
        <p:txBody>
          <a:bodyPr>
            <a:normAutofit fontScale="85000" lnSpcReduction="20000"/>
          </a:bodyPr>
          <a:lstStyle/>
          <a:p>
            <a:r>
              <a:rPr lang="ru-RU" dirty="0"/>
              <a:t>Бытует мнение, что грудное вскармливание защищает младенца в течение первых 6-9 месяцев от всех болезней. Это только отчасти правильно: без сомнения, общий иммунитет ребенка в этом случае значительно выше. Однако в каком количестве антитела "перетекают" в ребенка с молоком матери, неизвестно. Поэтому абсолютной гарантии специфической защиты организма малыша при грудном вскармливании.</a:t>
            </a:r>
          </a:p>
          <a:p>
            <a:r>
              <a:rPr lang="ru-RU" dirty="0"/>
              <a:t>У трехкратных прививок (вакцины АКДС и против полиомиелита вводят три раза подряд, с интервалом в 45 дней) вероятность того, что иммунитет к болезням существует, около 99%. В организме накапливается большое количество клеток памяти, которые "держат" уровень антител высоким. </a:t>
            </a:r>
          </a:p>
          <a:p>
            <a:r>
              <a:rPr lang="ru-RU" dirty="0"/>
              <a:t>Анализы крови на антитела и на иммунный статус достаточно дороги; кроме того, кровь у ребенка берется из вены. Бесплатные анализы в государственных медицинских учреждениях делаются очень редко, по исключительным показаниям.</a:t>
            </a:r>
          </a:p>
          <a:p>
            <a:endParaRPr lang="ru-RU" dirty="0"/>
          </a:p>
        </p:txBody>
      </p:sp>
    </p:spTree>
    <p:extLst>
      <p:ext uri="{BB962C8B-B14F-4D97-AF65-F5344CB8AC3E}">
        <p14:creationId xmlns:p14="http://schemas.microsoft.com/office/powerpoint/2010/main" val="1393100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59" cy="5865515"/>
          </a:xfrm>
        </p:spPr>
        <p:txBody>
          <a:bodyPr>
            <a:normAutofit fontScale="77500" lnSpcReduction="20000"/>
          </a:bodyPr>
          <a:lstStyle/>
          <a:p>
            <a:r>
              <a:rPr lang="ru-RU" dirty="0"/>
              <a:t>Особый случай</a:t>
            </a:r>
          </a:p>
          <a:p>
            <a:r>
              <a:rPr lang="ru-RU" dirty="0"/>
              <a:t>Даже если вы ярый противник вакцинации всех детей, включая собственного, имеет смысл иногда пересматривать свои позиции, </a:t>
            </a:r>
            <a:r>
              <a:rPr lang="ru-RU" dirty="0" err="1"/>
              <a:t>согласуясь</a:t>
            </a:r>
            <a:r>
              <a:rPr lang="ru-RU" dirty="0"/>
              <a:t> с обстоятельствами. Переехали в новую квартиру и за неимением лучших мест отдыха гуляете под окнами тубдиспансера? Безопаснее всем членам семьи сделать прививку БЦЖ. Или хотя бы проверить самых маленьких на реакцию Манту.</a:t>
            </a:r>
          </a:p>
          <a:p>
            <a:r>
              <a:rPr lang="ru-RU" dirty="0"/>
              <a:t>Известно, что дети ослабленные, часто болеющие простудными заболеваниями нуждаются в вакцинации не меньше других. Но осуществить ее довольно сложно: чтобы прививка выполнила свою задачу, ребенок должен быть абсолютно здоров на момент вакцинации. Есть дети, которые практически никогда не бывают "абсолютно здоровыми": заканчивается одна простуда, сейчас же начинается другая…</a:t>
            </a:r>
          </a:p>
          <a:p>
            <a:r>
              <a:rPr lang="ru-RU" dirty="0"/>
              <a:t>Получается замкнутый круг: и прививать страшно, и не прививать страшно. Как найти промежуток между обычными болезнями, чтобы сделать прививку? Параллельно с повышением общего иммунитета нужно укреплять и специфический - с помощью продуманного индивидуального календаря прививок, под наблюдением грамотного врача.</a:t>
            </a:r>
          </a:p>
          <a:p>
            <a:endParaRPr lang="ru-RU" dirty="0"/>
          </a:p>
        </p:txBody>
      </p:sp>
    </p:spTree>
    <p:extLst>
      <p:ext uri="{BB962C8B-B14F-4D97-AF65-F5344CB8AC3E}">
        <p14:creationId xmlns:p14="http://schemas.microsoft.com/office/powerpoint/2010/main" val="3984904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640959" cy="5865515"/>
          </a:xfrm>
        </p:spPr>
        <p:txBody>
          <a:bodyPr>
            <a:normAutofit fontScale="62500" lnSpcReduction="20000"/>
          </a:bodyPr>
          <a:lstStyle/>
          <a:p>
            <a:r>
              <a:rPr lang="ru-RU" sz="2900" b="1" dirty="0">
                <a:hlinkClick r:id="rId2" tooltip="БЦЖ, или самая заметная прививка"/>
              </a:rPr>
              <a:t>БЦЖ</a:t>
            </a:r>
            <a:endParaRPr lang="ru-RU" sz="2900" b="1" dirty="0"/>
          </a:p>
          <a:p>
            <a:r>
              <a:rPr lang="ru-RU" dirty="0"/>
              <a:t>В нашей стране принято первую прививку БЦЖ делать в роддоме, на третий-четвертый день после рождения малыша. Причина такой "спешки" вот в чем: БЦЖ - прививка против туберкулеза, </a:t>
            </a:r>
            <a:r>
              <a:rPr lang="ru-RU" b="1" dirty="0"/>
              <a:t>болезни социально значимой</a:t>
            </a:r>
            <a:r>
              <a:rPr lang="ru-RU" dirty="0"/>
              <a:t>, очень страшной. </a:t>
            </a:r>
            <a:r>
              <a:rPr lang="ru-RU" b="1" dirty="0"/>
              <a:t>Иммунитет против туберкулеза не передается по наследству, и изначально у новорожденного антител нет</a:t>
            </a:r>
            <a:r>
              <a:rPr lang="ru-RU" dirty="0"/>
              <a:t>. Кроме того, в этом случае есть гарантия, что максимальное количество маленьких детей будет охвачено вакцинацией. Начиная ее позже, мы сумеем привить значительно меньшее количество детей, что отразится на эпидемической ситуации в стране.</a:t>
            </a:r>
          </a:p>
          <a:p>
            <a:r>
              <a:rPr lang="ru-RU" dirty="0"/>
              <a:t>Возможно, столь ранняя вакцинация для "отдельно взятого" ребенка и не очень актуальна: если малыш растет в здоровой семье, редко контактирует с чужими людьми, шансов заболеть у него мало. Случайный контакт младенца, у которого хороший иммунитет, с носителем туберкулеза, например, в вагоне метро, не страшен. С другой стороны,</a:t>
            </a:r>
            <a:r>
              <a:rPr lang="ru-RU" b="1" dirty="0"/>
              <a:t> многие взрослые болеют туберкулезом и, сами того не зная, являются </a:t>
            </a:r>
            <a:r>
              <a:rPr lang="ru-RU" b="1" dirty="0" err="1"/>
              <a:t>бактериовыделителями</a:t>
            </a:r>
            <a:r>
              <a:rPr lang="ru-RU" b="1" dirty="0"/>
              <a:t>. </a:t>
            </a:r>
            <a:r>
              <a:rPr lang="ru-RU" dirty="0"/>
              <a:t>Родители считают, что у них "кашель курильщика", а у их малыша "вдруг" диагностируют туберкулез…</a:t>
            </a:r>
          </a:p>
          <a:p>
            <a:r>
              <a:rPr lang="ru-RU" dirty="0"/>
              <a:t>В течение полутора месяцев после прививки на месте укола образуется гнойничок с корочкой - так и должно быть. Через некоторое время корочка сама отпадет, на ее месте образуется рубчик, который остается на всю жизнь.</a:t>
            </a:r>
          </a:p>
          <a:p>
            <a:r>
              <a:rPr lang="ru-RU" b="1" dirty="0"/>
              <a:t>Прививка БЦЖ не защищает полностью от туберкулеза, ее задача - предохранить маленького ребенка от тяжелых, молниеносных форм болезни</a:t>
            </a:r>
            <a:r>
              <a:rPr lang="ru-RU" dirty="0"/>
              <a:t>. Привитый ребенок вполне может заболеть туберкулезом, но перенесет заболевание гораздо легче. Противопоказанием к прививке БЦЖ является вес младенца меньше двух килограммов.</a:t>
            </a:r>
          </a:p>
          <a:p>
            <a:r>
              <a:rPr lang="ru-RU" b="1" dirty="0"/>
              <a:t>Туберкулез - инфекционное заболевание, поражающее легкие, костную систему и другие органы, часто приводит к инвалидности.</a:t>
            </a:r>
            <a:endParaRPr lang="ru-RU" dirty="0"/>
          </a:p>
          <a:p>
            <a:endParaRPr lang="ru-RU" dirty="0"/>
          </a:p>
        </p:txBody>
      </p:sp>
    </p:spTree>
    <p:extLst>
      <p:ext uri="{BB962C8B-B14F-4D97-AF65-F5344CB8AC3E}">
        <p14:creationId xmlns:p14="http://schemas.microsoft.com/office/powerpoint/2010/main" val="385649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20688"/>
            <a:ext cx="7408333" cy="5505475"/>
          </a:xfrm>
        </p:spPr>
        <p:txBody>
          <a:bodyPr>
            <a:normAutofit lnSpcReduction="10000"/>
          </a:bodyPr>
          <a:lstStyle/>
          <a:p>
            <a:r>
              <a:rPr lang="ru-RU" dirty="0"/>
              <a:t>До недавнего времени большинству из нас с самого раннего детства делали множество </a:t>
            </a:r>
            <a:r>
              <a:rPr lang="ru-RU" dirty="0" err="1"/>
              <a:t>обяза</a:t>
            </a:r>
            <a:endParaRPr lang="ru-RU" dirty="0"/>
          </a:p>
          <a:p>
            <a:r>
              <a:rPr lang="ru-RU" dirty="0"/>
              <a:t>тельных прививок. Врачи, как, впрочем, и все образованные люди, твердо верили, что вакцинации совершенно необходимы. Тем более, что справки о наличии полного набора прививок требовали в детском саду, пионерском лагере, бассейне… Сегодня отношение к этому вопросу изменилось и молодые родители часто отказываются от иммунизации своих детей. Почему? Это досужее предубеждение или для такого решения есть обоснованные аргументы?</a:t>
            </a:r>
          </a:p>
          <a:p>
            <a:endParaRPr lang="ru-RU" dirty="0"/>
          </a:p>
        </p:txBody>
      </p:sp>
    </p:spTree>
    <p:extLst>
      <p:ext uri="{BB962C8B-B14F-4D97-AF65-F5344CB8AC3E}">
        <p14:creationId xmlns:p14="http://schemas.microsoft.com/office/powerpoint/2010/main" val="19530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348880"/>
            <a:ext cx="8712968" cy="4106856"/>
          </a:xfrm>
        </p:spPr>
        <p:txBody>
          <a:bodyPr>
            <a:normAutofit fontScale="62500" lnSpcReduction="20000"/>
          </a:bodyPr>
          <a:lstStyle/>
          <a:p>
            <a:r>
              <a:rPr lang="ru-RU" b="1" dirty="0">
                <a:hlinkClick r:id="rId2" tooltip="Тройная защита: делаем прививку АКДС (против коклюша, дифтерии и столбняка)"/>
              </a:rPr>
              <a:t>АКДС</a:t>
            </a:r>
            <a:endParaRPr lang="ru-RU" dirty="0"/>
          </a:p>
          <a:p>
            <a:r>
              <a:rPr lang="ru-RU" dirty="0"/>
              <a:t>Название этой комплексной прививки расшифровывается так: анатоксин дифтерийно-столбнячный и коклюш. Первый раз ее делают в три месяца.</a:t>
            </a:r>
          </a:p>
          <a:p>
            <a:r>
              <a:rPr lang="ru-RU" dirty="0"/>
              <a:t>Коклюшный компонент АКДС - вакцина </a:t>
            </a:r>
            <a:r>
              <a:rPr lang="ru-RU" b="1" dirty="0"/>
              <a:t>не "живая", а "убитая".</a:t>
            </a:r>
            <a:r>
              <a:rPr lang="ru-RU" dirty="0"/>
              <a:t> </a:t>
            </a:r>
          </a:p>
          <a:p>
            <a:r>
              <a:rPr lang="ru-RU" dirty="0"/>
              <a:t>Вакцина эффективно защищает детей раннего возраста от тяжелых форм коклюша</a:t>
            </a:r>
            <a:r>
              <a:rPr lang="ru-RU" b="1" dirty="0"/>
              <a:t>: </a:t>
            </a:r>
            <a:r>
              <a:rPr lang="ru-RU" b="1" dirty="0" err="1"/>
              <a:t>непривитые</a:t>
            </a:r>
            <a:r>
              <a:rPr lang="ru-RU" b="1" dirty="0"/>
              <a:t> дети болеют им крайне тяжело, особенно на первом году жизни.</a:t>
            </a:r>
            <a:endParaRPr lang="ru-RU" dirty="0"/>
          </a:p>
          <a:p>
            <a:r>
              <a:rPr lang="ru-RU" dirty="0"/>
              <a:t>Без коклюшного компонента вакцина называется АДС-М или АДС, выполняется ослабленным детям по той же схеме. Если впервые ребенок прививается после трех лет, то также используется вакцина АДС, если после 6 лет - АДС-М.</a:t>
            </a:r>
          </a:p>
          <a:p>
            <a:r>
              <a:rPr lang="ru-RU" dirty="0"/>
              <a:t>Коклюш - инфекционное заболевание, для которого характерен долгий, изнуряющий кашель, общее ослабление организма, как осложнения часто возникают пневмонии.</a:t>
            </a:r>
          </a:p>
          <a:p>
            <a:r>
              <a:rPr lang="ru-RU" dirty="0"/>
              <a:t>Дифтерия - инфекционное заболевание, при котором чаще всего поражаются верхние дыхательные пути. Дифтерийные микробы могут попасть в организм через любую слизистую или повреждение кожи, выделяя токсин, который поражает нервную систему. Дифтерия опасна для маленького ребенка из-за резкого затруднения дыхания (так называемая "дифтерийная пленка" преграждает доступ воздуха в легкие) и выраженной интоксикации.</a:t>
            </a:r>
          </a:p>
          <a:p>
            <a:endParaRPr lang="ru-RU" dirty="0"/>
          </a:p>
        </p:txBody>
      </p:sp>
      <p:pic>
        <p:nvPicPr>
          <p:cNvPr id="4" name="Рисунок 3" descr="Прививки ''за'' и ''против''"/>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3240360" cy="2232248"/>
          </a:xfrm>
          <a:prstGeom prst="rect">
            <a:avLst/>
          </a:prstGeom>
          <a:noFill/>
          <a:ln>
            <a:noFill/>
          </a:ln>
        </p:spPr>
      </p:pic>
    </p:spTree>
    <p:extLst>
      <p:ext uri="{BB962C8B-B14F-4D97-AF65-F5344CB8AC3E}">
        <p14:creationId xmlns:p14="http://schemas.microsoft.com/office/powerpoint/2010/main" val="572304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492896"/>
            <a:ext cx="7239000" cy="3962840"/>
          </a:xfrm>
        </p:spPr>
        <p:txBody>
          <a:bodyPr>
            <a:normAutofit fontScale="70000" lnSpcReduction="20000"/>
          </a:bodyPr>
          <a:lstStyle/>
          <a:p>
            <a:pPr fontAlgn="base"/>
            <a:r>
              <a:rPr lang="ru-RU" dirty="0"/>
              <a:t>Самое страшное заболевание — столбняк. Прививку от него делают буквально в первые дни жизни. И неспроста.</a:t>
            </a:r>
          </a:p>
          <a:p>
            <a:pPr fontAlgn="base"/>
            <a:r>
              <a:rPr lang="ru-RU" dirty="0"/>
              <a:t>Возбудитель столбняка сродни газовой гангрене, способен жить в безвоздушном пространстве. А тонкая детская кожа и повсеместное распространение микроорганизмов, вызывающих столбняк, могут привести к смерти даже от небольшого ушиба, царапины, синяка, защемления.</a:t>
            </a:r>
          </a:p>
          <a:p>
            <a:pPr fontAlgn="base"/>
            <a:r>
              <a:rPr lang="ru-RU" dirty="0"/>
              <a:t>Делать прививку в этот момент будет уже поздно — болезнь развивается очень быстро и не поддаётся лечению.</a:t>
            </a:r>
          </a:p>
          <a:p>
            <a:r>
              <a:rPr lang="ru-RU" dirty="0"/>
              <a:t> </a:t>
            </a:r>
          </a:p>
          <a:p>
            <a:r>
              <a:rPr lang="ru-RU" dirty="0"/>
              <a:t>Столбняк - инфекционное заболевание, характеризующееся судорогами всех групп мышц, в том числе дыхательной мускулатуры, что опасно для жизни.</a:t>
            </a:r>
          </a:p>
          <a:p>
            <a:endParaRPr lang="ru-RU" dirty="0"/>
          </a:p>
        </p:txBody>
      </p:sp>
      <p:pic>
        <p:nvPicPr>
          <p:cNvPr id="4" name="Рисунок 3" descr="Столбняк"/>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3240360" cy="2376264"/>
          </a:xfrm>
          <a:prstGeom prst="rect">
            <a:avLst/>
          </a:prstGeom>
          <a:noFill/>
          <a:ln>
            <a:noFill/>
          </a:ln>
        </p:spPr>
      </p:pic>
    </p:spTree>
    <p:extLst>
      <p:ext uri="{BB962C8B-B14F-4D97-AF65-F5344CB8AC3E}">
        <p14:creationId xmlns:p14="http://schemas.microsoft.com/office/powerpoint/2010/main" val="2508764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852936"/>
            <a:ext cx="7239000" cy="3602800"/>
          </a:xfrm>
        </p:spPr>
        <p:txBody>
          <a:bodyPr>
            <a:normAutofit lnSpcReduction="10000"/>
          </a:bodyPr>
          <a:lstStyle/>
          <a:p>
            <a:pPr fontAlgn="base"/>
            <a:r>
              <a:rPr lang="ru-RU" b="1" dirty="0"/>
              <a:t>Пути передачи столбняка:</a:t>
            </a:r>
          </a:p>
          <a:p>
            <a:pPr fontAlgn="base"/>
            <a:r>
              <a:rPr lang="ru-RU" i="1" dirty="0"/>
              <a:t>.</a:t>
            </a:r>
            <a:r>
              <a:rPr lang="ru-RU" dirty="0"/>
              <a:t> Может происходить заражение при:</a:t>
            </a:r>
          </a:p>
          <a:p>
            <a:pPr lvl="0" fontAlgn="base"/>
            <a:r>
              <a:rPr lang="ru-RU" dirty="0"/>
              <a:t>травмах - колотые, резаные раны;</a:t>
            </a:r>
          </a:p>
          <a:p>
            <a:pPr lvl="0" fontAlgn="base"/>
            <a:r>
              <a:rPr lang="ru-RU" dirty="0"/>
              <a:t>ожогах и обморожениях;</a:t>
            </a:r>
          </a:p>
          <a:p>
            <a:pPr lvl="0" fontAlgn="base"/>
            <a:r>
              <a:rPr lang="ru-RU" dirty="0"/>
              <a:t>при родах, через пуповину;</a:t>
            </a:r>
          </a:p>
          <a:p>
            <a:pPr lvl="0" fontAlgn="base"/>
            <a:r>
              <a:rPr lang="ru-RU" dirty="0"/>
              <a:t>микротравмах;</a:t>
            </a:r>
          </a:p>
          <a:p>
            <a:pPr lvl="0" fontAlgn="base"/>
            <a:r>
              <a:rPr lang="ru-RU" dirty="0"/>
              <a:t>укусах животными или ядовитыми насекомыми.</a:t>
            </a:r>
          </a:p>
          <a:p>
            <a:endParaRPr lang="ru-RU" dirty="0"/>
          </a:p>
        </p:txBody>
      </p:sp>
      <p:pic>
        <p:nvPicPr>
          <p:cNvPr id="4" name="Рисунок 3" descr="Признаки столбняка"/>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3600400" cy="2520280"/>
          </a:xfrm>
          <a:prstGeom prst="rect">
            <a:avLst/>
          </a:prstGeom>
          <a:noFill/>
          <a:ln>
            <a:noFill/>
          </a:ln>
        </p:spPr>
      </p:pic>
    </p:spTree>
    <p:extLst>
      <p:ext uri="{BB962C8B-B14F-4D97-AF65-F5344CB8AC3E}">
        <p14:creationId xmlns:p14="http://schemas.microsoft.com/office/powerpoint/2010/main" val="63081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068960"/>
            <a:ext cx="7239000" cy="3386776"/>
          </a:xfrm>
        </p:spPr>
        <p:txBody>
          <a:bodyPr>
            <a:normAutofit lnSpcReduction="10000"/>
          </a:bodyPr>
          <a:lstStyle/>
          <a:p>
            <a:pPr fontAlgn="base"/>
            <a:r>
              <a:rPr lang="ru-RU" dirty="0"/>
              <a:t>Самым серьезным последствием является смерть. Она может наступить от асфиксии (спазм голосовых связок), гипоксии (напряжение межреберных и диафрагмальных мышц - снижение легочной вентиляции), поражения ствола головного мозга - остановка дыхания и сердца</a:t>
            </a:r>
          </a:p>
          <a:p>
            <a:r>
              <a:rPr lang="ru-RU" dirty="0"/>
              <a:t> </a:t>
            </a:r>
          </a:p>
          <a:p>
            <a:endParaRPr lang="ru-RU" dirty="0"/>
          </a:p>
        </p:txBody>
      </p:sp>
      <p:pic>
        <p:nvPicPr>
          <p:cNvPr id="4" name="Рисунок 3" descr="Последствия столбняка"/>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04664"/>
            <a:ext cx="4031839" cy="2160240"/>
          </a:xfrm>
          <a:prstGeom prst="rect">
            <a:avLst/>
          </a:prstGeom>
          <a:noFill/>
          <a:ln>
            <a:noFill/>
          </a:ln>
        </p:spPr>
      </p:pic>
    </p:spTree>
    <p:extLst>
      <p:ext uri="{BB962C8B-B14F-4D97-AF65-F5344CB8AC3E}">
        <p14:creationId xmlns:p14="http://schemas.microsoft.com/office/powerpoint/2010/main" val="1584102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ОПВ</a:t>
            </a:r>
            <a:br>
              <a:rPr lang="ru-RU" dirty="0"/>
            </a:br>
            <a:endParaRPr lang="ru-RU" dirty="0"/>
          </a:p>
        </p:txBody>
      </p:sp>
      <p:pic>
        <p:nvPicPr>
          <p:cNvPr id="4" name="Объект 3" descr="Полиомиелит"/>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7744" y="332656"/>
            <a:ext cx="4248472" cy="6048671"/>
          </a:xfrm>
          <a:prstGeom prst="rect">
            <a:avLst/>
          </a:prstGeom>
          <a:noFill/>
          <a:ln>
            <a:noFill/>
          </a:ln>
        </p:spPr>
      </p:pic>
    </p:spTree>
    <p:extLst>
      <p:ext uri="{BB962C8B-B14F-4D97-AF65-F5344CB8AC3E}">
        <p14:creationId xmlns:p14="http://schemas.microsoft.com/office/powerpoint/2010/main" val="2718446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924944"/>
            <a:ext cx="7239000" cy="3530792"/>
          </a:xfrm>
        </p:spPr>
        <p:txBody>
          <a:bodyPr>
            <a:normAutofit fontScale="92500" lnSpcReduction="10000"/>
          </a:bodyPr>
          <a:lstStyle/>
          <a:p>
            <a:r>
              <a:rPr lang="ru-RU" dirty="0"/>
              <a:t>Прививка против полиомиелита проводится вместе с прививкой АКДС. Малышу капают в ротик несколько капель вакцины, что приятнее, чем уколы. Побочные реакции довольно редки (за исключением расстройства пищеварения).</a:t>
            </a:r>
          </a:p>
          <a:p>
            <a:r>
              <a:rPr lang="ru-RU" dirty="0"/>
              <a:t>Полиомиелит - серьезное инфекционное заболевание, осложнения которого - поражение нервной системы, в худшем случае приводящее к инвалидности (параличам).</a:t>
            </a:r>
          </a:p>
          <a:p>
            <a:endParaRPr lang="ru-RU" dirty="0"/>
          </a:p>
        </p:txBody>
      </p:sp>
      <p:pic>
        <p:nvPicPr>
          <p:cNvPr id="4" name="Рисунок 3" descr="Последствия острого инфекционного полиомиелита"/>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4428"/>
            <a:ext cx="4680520" cy="2870516"/>
          </a:xfrm>
          <a:prstGeom prst="rect">
            <a:avLst/>
          </a:prstGeom>
          <a:noFill/>
          <a:ln>
            <a:noFill/>
          </a:ln>
        </p:spPr>
      </p:pic>
    </p:spTree>
    <p:extLst>
      <p:ext uri="{BB962C8B-B14F-4D97-AF65-F5344CB8AC3E}">
        <p14:creationId xmlns:p14="http://schemas.microsoft.com/office/powerpoint/2010/main" val="97208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ЖКВ</a:t>
            </a:r>
            <a:br>
              <a:rPr lang="ru-RU" dirty="0"/>
            </a:br>
            <a:endParaRPr lang="ru-RU" dirty="0"/>
          </a:p>
        </p:txBody>
      </p:sp>
      <p:sp>
        <p:nvSpPr>
          <p:cNvPr id="3" name="Объект 2"/>
          <p:cNvSpPr>
            <a:spLocks noGrp="1"/>
          </p:cNvSpPr>
          <p:nvPr>
            <p:ph idx="1"/>
          </p:nvPr>
        </p:nvSpPr>
        <p:spPr/>
        <p:txBody>
          <a:bodyPr>
            <a:normAutofit lnSpcReduction="10000"/>
          </a:bodyPr>
          <a:lstStyle/>
          <a:p>
            <a:r>
              <a:rPr lang="ru-RU" dirty="0"/>
              <a:t>Прививка против кори является "живой". Именно с "живостью" вакцины и связаны возможные побочные эффекты после прививки  ЖКВ - кашель, сыпь, температуру.</a:t>
            </a:r>
          </a:p>
          <a:p>
            <a:r>
              <a:rPr lang="ru-RU" dirty="0"/>
              <a:t>Корь - инфекционное заболевание, характеризующееся высокой температурой, сыпью, сильным кашлем; поражаются легкие, поэтому как осложнение довольно часто возникают пневмонии. Еще более опасные осложнения - менингиты.</a:t>
            </a:r>
          </a:p>
          <a:p>
            <a:endParaRPr lang="ru-RU" dirty="0"/>
          </a:p>
        </p:txBody>
      </p:sp>
    </p:spTree>
    <p:extLst>
      <p:ext uri="{BB962C8B-B14F-4D97-AF65-F5344CB8AC3E}">
        <p14:creationId xmlns:p14="http://schemas.microsoft.com/office/powerpoint/2010/main" val="1823637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ЖПВ</a:t>
            </a:r>
            <a:br>
              <a:rPr lang="ru-RU" dirty="0"/>
            </a:br>
            <a:endParaRPr lang="ru-RU" dirty="0"/>
          </a:p>
        </p:txBody>
      </p:sp>
      <p:sp>
        <p:nvSpPr>
          <p:cNvPr id="3" name="Объект 2"/>
          <p:cNvSpPr>
            <a:spLocks noGrp="1"/>
          </p:cNvSpPr>
          <p:nvPr>
            <p:ph idx="1"/>
          </p:nvPr>
        </p:nvSpPr>
        <p:spPr/>
        <p:txBody>
          <a:bodyPr/>
          <a:lstStyle/>
          <a:p>
            <a:r>
              <a:rPr lang="ru-RU" dirty="0"/>
              <a:t>Живая </a:t>
            </a:r>
            <a:r>
              <a:rPr lang="ru-RU" dirty="0" err="1"/>
              <a:t>противопаротитная</a:t>
            </a:r>
            <a:r>
              <a:rPr lang="ru-RU" dirty="0"/>
              <a:t> вакцина .</a:t>
            </a:r>
          </a:p>
          <a:p>
            <a:r>
              <a:rPr lang="ru-RU" dirty="0"/>
              <a:t>Паротит - инфекционное заболевание, неприятное как своим протеканием (высокая температура, боли и дискомфорт в области шеи и горла, боли в ушах, трудности при глотании слюны и пищи), так и последствиями, особенно для мальчиков - возможно бесплодие.</a:t>
            </a:r>
          </a:p>
          <a:p>
            <a:endParaRPr lang="ru-RU" dirty="0"/>
          </a:p>
        </p:txBody>
      </p:sp>
    </p:spTree>
    <p:extLst>
      <p:ext uri="{BB962C8B-B14F-4D97-AF65-F5344CB8AC3E}">
        <p14:creationId xmlns:p14="http://schemas.microsoft.com/office/powerpoint/2010/main" val="1391899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7588696" cy="6339104"/>
          </a:xfrm>
        </p:spPr>
        <p:txBody>
          <a:bodyPr>
            <a:normAutofit fontScale="77500" lnSpcReduction="20000"/>
          </a:bodyPr>
          <a:lstStyle/>
          <a:p>
            <a:r>
              <a:rPr lang="ru-RU" b="1" dirty="0"/>
              <a:t>Прививки против гепатита B, против гриппа</a:t>
            </a:r>
            <a:endParaRPr lang="ru-RU" dirty="0"/>
          </a:p>
          <a:p>
            <a:r>
              <a:rPr lang="ru-RU" dirty="0"/>
              <a:t>Прививки от гепатита В с недавних пор встроена в Национальный календарь, в первый раз младенцев прививают в первые 12 часов жизни.</a:t>
            </a:r>
          </a:p>
          <a:p>
            <a:r>
              <a:rPr lang="ru-RU" dirty="0"/>
              <a:t>В России сертифицировано много вакцин от гепатита В, все они взаимозаменяемы: можно начать прививать малыша одной вакциной, продолжить другой, а закончить третьей. Вакцины от гепатита В - генно-инженерные,</a:t>
            </a:r>
            <a:r>
              <a:rPr lang="ru-RU" b="1" dirty="0"/>
              <a:t> поэтому риска заразиться гепатитом нет.</a:t>
            </a:r>
            <a:r>
              <a:rPr lang="ru-RU" dirty="0"/>
              <a:t> </a:t>
            </a:r>
          </a:p>
          <a:p>
            <a:r>
              <a:rPr lang="ru-RU" dirty="0"/>
              <a:t>Импортные прививки против гриппа младенцам делают с 6 месяцев - такие высокоочищенные вакцины изготовлены с использованием высокотехнологичных методов, поэтому они подойдут и ослабленным детям. Один нюанс: чем более высокой степени очистки подвергается вакцина (во избежание даже минимальных аллергических реакций), тем слабее на нее вырабатывается иммунитет.</a:t>
            </a:r>
          </a:p>
          <a:p>
            <a:r>
              <a:rPr lang="ru-RU" dirty="0"/>
              <a:t>Отечественная вакцина "</a:t>
            </a:r>
            <a:r>
              <a:rPr lang="ru-RU" dirty="0" err="1"/>
              <a:t>Гриппол</a:t>
            </a:r>
            <a:r>
              <a:rPr lang="ru-RU" dirty="0"/>
              <a:t>" (между прочим, отличная!) используется также с 6 месяцев. Аналогов в мире нет, потому что эта вакцина в своем составе имеет </a:t>
            </a:r>
            <a:r>
              <a:rPr lang="ru-RU" b="1" dirty="0"/>
              <a:t>иммуностимулятор - </a:t>
            </a:r>
            <a:r>
              <a:rPr lang="ru-RU" b="1" dirty="0" err="1"/>
              <a:t>полиоксидоний</a:t>
            </a:r>
            <a:r>
              <a:rPr lang="ru-RU" dirty="0"/>
              <a:t>, который не дает развиться выраженным температурным реакциям на прививку. Кроме того, повышается неспецифический иммунитет, то есть ребенок меньше болеет ОРВИ.</a:t>
            </a:r>
          </a:p>
          <a:p>
            <a:endParaRPr lang="ru-RU" dirty="0"/>
          </a:p>
        </p:txBody>
      </p:sp>
    </p:spTree>
    <p:extLst>
      <p:ext uri="{BB962C8B-B14F-4D97-AF65-F5344CB8AC3E}">
        <p14:creationId xmlns:p14="http://schemas.microsoft.com/office/powerpoint/2010/main" val="2863931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268760"/>
            <a:ext cx="7516688" cy="5258984"/>
          </a:xfrm>
        </p:spPr>
        <p:txBody>
          <a:bodyPr/>
          <a:lstStyle/>
          <a:p>
            <a:r>
              <a:rPr lang="ru-RU" dirty="0"/>
              <a:t>Гепатит B - опасное заболевание, поражающее печень, ребенок может заразиться через кровь, слюну, через плаценту во время беременности.</a:t>
            </a:r>
          </a:p>
          <a:p>
            <a:r>
              <a:rPr lang="ru-RU" dirty="0"/>
              <a:t>Грипп - инфекционное заболевание, передающееся капельным путем, особо опасное для маленьких детей своими осложнениями (пневмонией, отитом и т.д.).</a:t>
            </a:r>
          </a:p>
        </p:txBody>
      </p:sp>
    </p:spTree>
    <p:extLst>
      <p:ext uri="{BB962C8B-B14F-4D97-AF65-F5344CB8AC3E}">
        <p14:creationId xmlns:p14="http://schemas.microsoft.com/office/powerpoint/2010/main" val="409307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548680"/>
            <a:ext cx="7408333" cy="5577483"/>
          </a:xfrm>
        </p:spPr>
        <p:txBody>
          <a:bodyPr>
            <a:normAutofit fontScale="70000" lnSpcReduction="20000"/>
          </a:bodyPr>
          <a:lstStyle/>
          <a:p>
            <a:r>
              <a:rPr lang="ru-RU" dirty="0"/>
              <a:t>Инфекции, а также осложнения после их перенесения в перечне детской заболеваемости занимают далеко не последнее место. Самый простой и распространенный метод борьбы с ними —</a:t>
            </a:r>
            <a:r>
              <a:rPr lang="ru-RU" sz="3100" b="1" dirty="0"/>
              <a:t> </a:t>
            </a:r>
            <a:r>
              <a:rPr lang="ru-RU" sz="3100" b="1" u="sng" dirty="0">
                <a:hlinkClick r:id="rId2"/>
              </a:rPr>
              <a:t>проведение профилактических прививок</a:t>
            </a:r>
            <a:r>
              <a:rPr lang="ru-RU" dirty="0"/>
              <a:t>. Их эффективность впервые была доказана Эдвардом </a:t>
            </a:r>
            <a:r>
              <a:rPr lang="ru-RU" dirty="0" err="1"/>
              <a:t>Дженнером</a:t>
            </a:r>
            <a:r>
              <a:rPr lang="ru-RU" dirty="0"/>
              <a:t>, который в конце XVIII века привил семилетнему ребенку коровью оспу. А последующие два с лишним столетия подтвердили пользу его открытия. Сегодня можно сказать, что </a:t>
            </a:r>
            <a:r>
              <a:rPr lang="ru-RU" b="1" dirty="0"/>
              <a:t>благодаря вакцинации в 1977 году оспа была ликвидирована</a:t>
            </a:r>
            <a:r>
              <a:rPr lang="ru-RU" dirty="0"/>
              <a:t>. </a:t>
            </a:r>
            <a:r>
              <a:rPr lang="ru-RU" b="1" dirty="0"/>
              <a:t>Полиомиелит, прежде массовая болезнь, часто приводившая к параличу, теперь встречается редко и только в отдельных регионах мира</a:t>
            </a:r>
            <a:r>
              <a:rPr lang="ru-RU" dirty="0"/>
              <a:t>. До создания соответствующей вакцины почти каждый в течение жизни переносил корь. В 1954 году </a:t>
            </a:r>
            <a:r>
              <a:rPr lang="ru-RU" dirty="0" err="1"/>
              <a:t>American</a:t>
            </a:r>
            <a:r>
              <a:rPr lang="ru-RU" dirty="0"/>
              <a:t> </a:t>
            </a:r>
            <a:r>
              <a:rPr lang="ru-RU" dirty="0" err="1"/>
              <a:t>Journal</a:t>
            </a:r>
            <a:r>
              <a:rPr lang="ru-RU" dirty="0"/>
              <a:t> of </a:t>
            </a:r>
            <a:r>
              <a:rPr lang="ru-RU" dirty="0" err="1"/>
              <a:t>Medical</a:t>
            </a:r>
            <a:r>
              <a:rPr lang="ru-RU" dirty="0"/>
              <a:t> </a:t>
            </a:r>
            <a:r>
              <a:rPr lang="ru-RU" dirty="0" err="1"/>
              <a:t>Sciеnce</a:t>
            </a:r>
            <a:r>
              <a:rPr lang="ru-RU" dirty="0"/>
              <a:t> написал, </a:t>
            </a:r>
            <a:r>
              <a:rPr lang="ru-RU" b="1" dirty="0"/>
              <a:t>что корь «так же неизбежна, как смерть и налоги</a:t>
            </a:r>
            <a:r>
              <a:rPr lang="ru-RU" dirty="0"/>
              <a:t>». Но прошло всего полвека, и в развитых странах заболеваемость снизилась в сотни раз. По данным ВОЗ и ЮНИСЕФ, прививки против кори в 1999—2004 годах спасли 1,4 миллиона жизней. </a:t>
            </a:r>
            <a:r>
              <a:rPr lang="ru-RU" b="1" dirty="0"/>
              <a:t>Еще одно заболевание — дифтерия — почти исчезла в начале 60-х годов прошлого века</a:t>
            </a:r>
            <a:r>
              <a:rPr lang="ru-RU" dirty="0"/>
              <a:t>. Единичные случаи встречаются сегодня редко, и, как правило, переносчиками инфекции становятся люди без определенного места жительства, склонные к бродяжничеству, благодаря чему и само заболевание иногда называют «вокзальным».</a:t>
            </a:r>
          </a:p>
          <a:p>
            <a:endParaRPr lang="ru-RU" dirty="0"/>
          </a:p>
        </p:txBody>
      </p:sp>
    </p:spTree>
    <p:extLst>
      <p:ext uri="{BB962C8B-B14F-4D97-AF65-F5344CB8AC3E}">
        <p14:creationId xmlns:p14="http://schemas.microsoft.com/office/powerpoint/2010/main" val="2670175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7239000" cy="6195088"/>
          </a:xfrm>
        </p:spPr>
        <p:txBody>
          <a:bodyPr>
            <a:normAutofit fontScale="92500" lnSpcReduction="10000"/>
          </a:bodyPr>
          <a:lstStyle/>
          <a:p>
            <a:pPr fontAlgn="base"/>
            <a:r>
              <a:rPr lang="ru-RU" b="1" dirty="0"/>
              <a:t>Намного опаснее ребёнка не прививать. В последнее время из-за ухудшения качества медицинской помощи в странах СНГ участились вспышки смертельных заболеваний</a:t>
            </a:r>
            <a:r>
              <a:rPr lang="ru-RU" dirty="0"/>
              <a:t>. Периодически случаются и локальные эпидемии. Корь, свинка и скарлатина стали повседневными</a:t>
            </a:r>
            <a:r>
              <a:rPr lang="ru-RU" b="1" dirty="0"/>
              <a:t>. В некоторых странах до сих пор есть побеждённый практически во всём мире полиомиелит</a:t>
            </a:r>
            <a:r>
              <a:rPr lang="ru-RU" dirty="0"/>
              <a:t>. А туберкулёз повсеместен даже в России, к тому же участились случаи запоздалой изоляции людей с открытой формой заболевания. Все эти болезни являются смертельно опасными для детей. </a:t>
            </a:r>
            <a:r>
              <a:rPr lang="ru-RU" b="1" dirty="0"/>
              <a:t>Туберкулёз и полиомиелит оставляют ужасные следы: ребёнок становится инвалидом</a:t>
            </a:r>
            <a:r>
              <a:rPr lang="ru-RU" dirty="0"/>
              <a:t>.</a:t>
            </a:r>
          </a:p>
          <a:p>
            <a:r>
              <a:rPr lang="ru-RU" dirty="0"/>
              <a:t> </a:t>
            </a:r>
          </a:p>
          <a:p>
            <a:endParaRPr lang="ru-RU" dirty="0"/>
          </a:p>
        </p:txBody>
      </p:sp>
    </p:spTree>
    <p:extLst>
      <p:ext uri="{BB962C8B-B14F-4D97-AF65-F5344CB8AC3E}">
        <p14:creationId xmlns:p14="http://schemas.microsoft.com/office/powerpoint/2010/main" val="13103159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7588696" cy="6339104"/>
          </a:xfrm>
        </p:spPr>
        <p:txBody>
          <a:bodyPr>
            <a:normAutofit fontScale="77500" lnSpcReduction="20000"/>
          </a:bodyPr>
          <a:lstStyle/>
          <a:p>
            <a:r>
              <a:rPr lang="ru-RU" b="1" dirty="0"/>
              <a:t>Противопоказания к проведению вакцинации</a:t>
            </a:r>
            <a:endParaRPr lang="ru-RU" dirty="0"/>
          </a:p>
          <a:p>
            <a:r>
              <a:rPr lang="ru-RU" dirty="0"/>
              <a:t>Сегодня они весьма немногочисленны, но все-таки существуют. Противопоказанием является:</a:t>
            </a:r>
          </a:p>
          <a:p>
            <a:pPr lvl="0"/>
            <a:r>
              <a:rPr lang="ru-RU" dirty="0"/>
              <a:t>Тяжелое прогрессирующее заболевания нервной системы.</a:t>
            </a:r>
          </a:p>
          <a:p>
            <a:pPr lvl="0"/>
            <a:r>
              <a:rPr lang="ru-RU" dirty="0"/>
              <a:t>Выраженная абсолютно неадекватным образом реакция на предыдущую прививку - анафилактический шок, состояние клинической смерти.</a:t>
            </a:r>
          </a:p>
          <a:p>
            <a:r>
              <a:rPr lang="ru-RU" dirty="0"/>
              <a:t>Никакие осложнения после прививок у братьев и сестер ребенка или среди других членов семьи в расчет не берутся. Хотя логично ожидать подобную негативную реакцию у четвертого малыша в семье, если у всех предыдущих детей в раннем возрасте какая-либо вакцина вызвала аллергические реакции.</a:t>
            </a:r>
          </a:p>
          <a:p>
            <a:pPr lvl="0"/>
            <a:r>
              <a:rPr lang="ru-RU" dirty="0"/>
              <a:t>Острое соматическое состояние ребенка на момент прививки. При протекающем в данное время простудном заболевании либо при обострении хронической болезни вакцинация откладывается до полного выздоровления (плюс еще две недели).</a:t>
            </a:r>
          </a:p>
          <a:p>
            <a:r>
              <a:rPr lang="ru-RU" dirty="0"/>
              <a:t>Многих неприятностей помогает избежать составление индивидуального календаря прививок. Тут, как говорится, и овцы целы, и волки сыты: ребенок защищен от инфекций и благополучно избежал поствакцинальных осложнений. </a:t>
            </a:r>
          </a:p>
          <a:p>
            <a:endParaRPr lang="ru-RU" dirty="0"/>
          </a:p>
        </p:txBody>
      </p:sp>
    </p:spTree>
    <p:extLst>
      <p:ext uri="{BB962C8B-B14F-4D97-AF65-F5344CB8AC3E}">
        <p14:creationId xmlns:p14="http://schemas.microsoft.com/office/powerpoint/2010/main" val="38319849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7239000" cy="6195088"/>
          </a:xfrm>
        </p:spPr>
        <p:txBody>
          <a:bodyPr>
            <a:normAutofit/>
          </a:bodyPr>
          <a:lstStyle/>
          <a:p>
            <a:r>
              <a:rPr lang="ru-RU" dirty="0"/>
              <a:t>После АКДС возможно повышение температуры, покраснение и уплотнение в месте укола. На прививку против полиомиелита осложнения редки только в том случае, если вакцина "убитая". Отечественная "живая" вакцина часто вызывает у детей расстройства кишечника и дисбактериоз.</a:t>
            </a:r>
          </a:p>
          <a:p>
            <a:r>
              <a:rPr lang="ru-RU" dirty="0"/>
              <a:t>Отечественная </a:t>
            </a:r>
            <a:r>
              <a:rPr lang="ru-RU" dirty="0" err="1"/>
              <a:t>противопаротитная</a:t>
            </a:r>
            <a:r>
              <a:rPr lang="ru-RU" dirty="0"/>
              <a:t> прививка у некоторых детей вызывает повышение температуры тела и насморк, не исключаются и судороги. Прививка против кори вызывает повышение температуры тела и насморк, также возможна сыпь.</a:t>
            </a:r>
          </a:p>
          <a:p>
            <a:endParaRPr lang="ru-RU" dirty="0"/>
          </a:p>
        </p:txBody>
      </p:sp>
    </p:spTree>
    <p:extLst>
      <p:ext uri="{BB962C8B-B14F-4D97-AF65-F5344CB8AC3E}">
        <p14:creationId xmlns:p14="http://schemas.microsoft.com/office/powerpoint/2010/main" val="383861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7588696" cy="6339104"/>
          </a:xfrm>
        </p:spPr>
        <p:txBody>
          <a:bodyPr>
            <a:normAutofit fontScale="92500" lnSpcReduction="10000"/>
          </a:bodyPr>
          <a:lstStyle/>
          <a:p>
            <a:r>
              <a:rPr lang="ru-RU" dirty="0"/>
              <a:t>Федеральный закон "Об иммунопрофилактике инфекционных болезней" принят Государственной Думой 17 июля 1998 года, одобрен Советом Федерации 4 сентября 1998 года. В статье 5 "Права и обязанности граждан при осуществлении иммунопрофилактики" настоящего закона говорится: "Граждане РФ при осуществлении иммунопрофилактики имеют право на отказ от профилактических прививок". Никто не может заставить вас сделать себе или своим детям прививки, используя давление или даже шантаж. Отказ от вакцинации нужно подтвердить в письменной форме, обычно родителей просят написать отказ прямо в поликлинической карте ребенка.</a:t>
            </a:r>
          </a:p>
          <a:p>
            <a:r>
              <a:rPr lang="ru-RU" dirty="0"/>
              <a:t>Отказываясь прививать своего малыша, всю ответственность за его здоровье и жизнь вы берете на себя.</a:t>
            </a:r>
          </a:p>
          <a:p>
            <a:endParaRPr lang="ru-RU" dirty="0"/>
          </a:p>
        </p:txBody>
      </p:sp>
    </p:spTree>
    <p:extLst>
      <p:ext uri="{BB962C8B-B14F-4D97-AF65-F5344CB8AC3E}">
        <p14:creationId xmlns:p14="http://schemas.microsoft.com/office/powerpoint/2010/main" val="2702102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9036496" cy="6741368"/>
          </a:xfrm>
        </p:spPr>
        <p:txBody>
          <a:bodyPr>
            <a:normAutofit fontScale="47500" lnSpcReduction="20000"/>
          </a:bodyPr>
          <a:lstStyle/>
          <a:p>
            <a:r>
              <a:rPr lang="ru-RU" b="1" dirty="0"/>
              <a:t>Обсуждение</a:t>
            </a:r>
            <a:endParaRPr lang="ru-RU" dirty="0"/>
          </a:p>
          <a:p>
            <a:r>
              <a:rPr lang="ru-RU" dirty="0"/>
              <a:t>Всем добрый день</a:t>
            </a:r>
            <a:r>
              <a:rPr lang="ru-RU" b="1" dirty="0"/>
              <a:t>! Мы тоже были против прививок</a:t>
            </a:r>
            <a:r>
              <a:rPr lang="ru-RU" dirty="0"/>
              <a:t>... я была не то чтобы совсем против </a:t>
            </a:r>
            <a:r>
              <a:rPr lang="ru-RU" dirty="0" err="1"/>
              <a:t>прививок,но</a:t>
            </a:r>
            <a:r>
              <a:rPr lang="ru-RU" dirty="0"/>
              <a:t> я хотела сделать их после года.... чтобы не подрывать иммунитет ребенку и тоже начиталась, сколько в них тяжелых металлов т.д., </a:t>
            </a:r>
            <a:r>
              <a:rPr lang="ru-RU" b="1" dirty="0"/>
              <a:t>но наш сын , гуляя на площадке детской заразился коклюшем от </a:t>
            </a:r>
            <a:r>
              <a:rPr lang="ru-RU" b="1" dirty="0" err="1"/>
              <a:t>ребенека</a:t>
            </a:r>
            <a:r>
              <a:rPr lang="ru-RU" b="1" dirty="0"/>
              <a:t>,</a:t>
            </a:r>
            <a:r>
              <a:rPr lang="ru-RU" dirty="0"/>
              <a:t> которому сделали АКДС... в ней вирус коклюша живой... заразился он в 1 г 2 мес. - и то, что мы пережили - не пожелаешь никому</a:t>
            </a:r>
            <a:r>
              <a:rPr lang="ru-RU" b="1" dirty="0"/>
              <a:t>.... Это просто жесть</a:t>
            </a:r>
            <a:r>
              <a:rPr lang="ru-RU" dirty="0"/>
              <a:t>! Протекала эта болезнь ужасно... такие маленькие детки еще не могут полноценно кашлять... и </a:t>
            </a:r>
            <a:r>
              <a:rPr lang="ru-RU" b="1" dirty="0"/>
              <a:t>были приступы постоянные... он задыхался... несколько секунд даже не дышал... каждый приступ заканчивался рвотой</a:t>
            </a:r>
            <a:r>
              <a:rPr lang="ru-RU" dirty="0"/>
              <a:t>... </a:t>
            </a:r>
            <a:r>
              <a:rPr lang="ru-RU" dirty="0" err="1"/>
              <a:t>Вообщем</a:t>
            </a:r>
            <a:r>
              <a:rPr lang="ru-RU" dirty="0"/>
              <a:t>, я думала, что сойду с ума... сын чувствовал, что надвигается </a:t>
            </a:r>
            <a:r>
              <a:rPr lang="ru-RU" b="1" dirty="0"/>
              <a:t>этот приступ за несколько секунд и уже заранее был испуг в глазах и плач...., а мы ничем не могли помочь.... самое катастрофичное, это то, что дети, которые не дай Бог заражаются </a:t>
            </a:r>
            <a:r>
              <a:rPr lang="ru-RU" dirty="0" err="1"/>
              <a:t>кокшлюшем</a:t>
            </a:r>
            <a:r>
              <a:rPr lang="ru-RU" dirty="0"/>
              <a:t> до 1 года могут вообще не выжить, потому что легкие совсем слабые и ребенку просто не хватает сил кашлять и он задыхается</a:t>
            </a:r>
            <a:r>
              <a:rPr lang="ru-RU" b="1" dirty="0"/>
              <a:t>....</a:t>
            </a:r>
            <a:r>
              <a:rPr lang="ru-RU" b="1" dirty="0" err="1"/>
              <a:t>ПАлочка</a:t>
            </a:r>
            <a:r>
              <a:rPr lang="ru-RU" b="1" dirty="0"/>
              <a:t> коклюша в организме ребенка живет </a:t>
            </a:r>
            <a:r>
              <a:rPr lang="ru-RU" b="1" dirty="0" err="1"/>
              <a:t>пол-года</a:t>
            </a:r>
            <a:r>
              <a:rPr lang="ru-RU" dirty="0"/>
              <a:t>!!!! Вы можете себе это представить? </a:t>
            </a:r>
            <a:r>
              <a:rPr lang="ru-RU" b="1" dirty="0"/>
              <a:t>После этого, я поняла одно - что прививки необходимо делать</a:t>
            </a:r>
            <a:r>
              <a:rPr lang="ru-RU" dirty="0"/>
              <a:t>, если ты живешь в среди людей... особенно в таком городе, как Москва. Ведь кроме того, что здесь полно приезжих непонятно откуда, здесь еще много родителей, которые их делают своим детям и при этом идут и гуляют, никого не предупреждая вокруг, что их ребенок может быть переносчиком страшных вирусов, даже если у ребенка не очень хорошее самочувствие - мамы и папы ведут его на свежий воздух... при этом не заботясь о том, что желательно воздержаться от контакта с малышами....... а </a:t>
            </a:r>
            <a:r>
              <a:rPr lang="ru-RU" dirty="0" err="1"/>
              <a:t>по-мимо</a:t>
            </a:r>
            <a:r>
              <a:rPr lang="ru-RU" dirty="0"/>
              <a:t> коклюша сколько еще заразы можно подцепить</a:t>
            </a:r>
            <a:r>
              <a:rPr lang="ru-RU" b="1" dirty="0"/>
              <a:t>. Конечно, сделав эту прививку - нет гарантии, что организм ребенка выработал на нее иммунитет... да и вообще, возможно у него есть антитела в крови на многие инфекции, если он был на грудном вскармливании... но никто не дает гарантий ни на что.... в этом вся беда. </a:t>
            </a:r>
            <a:endParaRPr lang="ru-RU" dirty="0"/>
          </a:p>
          <a:p>
            <a:r>
              <a:rPr lang="ru-RU" b="1" dirty="0"/>
              <a:t>Делая своему ребенку прививку, вы его защищаете</a:t>
            </a:r>
            <a:r>
              <a:rPr lang="ru-RU" dirty="0"/>
              <a:t>! </a:t>
            </a:r>
            <a:r>
              <a:rPr lang="ru-RU" b="1" dirty="0"/>
              <a:t>Просто сейчас стало модно быть не таким как все и, например, вдруг решить, что вакцинация опасна,</a:t>
            </a:r>
            <a:r>
              <a:rPr lang="ru-RU" dirty="0"/>
              <a:t> не имея на то ни фактов, ни научных данных, только сомнительные случаи "знакомых моих знакомых мои знакомых" или просто вывернутые наизнанку факты.</a:t>
            </a:r>
            <a:br>
              <a:rPr lang="ru-RU" dirty="0"/>
            </a:br>
            <a:r>
              <a:rPr lang="ru-RU" dirty="0"/>
              <a:t/>
            </a:r>
            <a:br>
              <a:rPr lang="ru-RU" dirty="0"/>
            </a:br>
            <a:r>
              <a:rPr lang="ru-RU" b="1" dirty="0"/>
              <a:t>Иммунизация широко признана одной из самых успешных и экономически эффективных мер здравоохранения из всех существующих. Это официальная позиция всех развитых стран</a:t>
            </a:r>
            <a:r>
              <a:rPr lang="ru-RU" dirty="0"/>
              <a:t>!</a:t>
            </a:r>
            <a:br>
              <a:rPr lang="ru-RU" dirty="0"/>
            </a:br>
            <a:r>
              <a:rPr lang="ru-RU" dirty="0"/>
              <a:t/>
            </a:r>
            <a:br>
              <a:rPr lang="ru-RU" dirty="0"/>
            </a:br>
            <a:r>
              <a:rPr lang="ru-RU" dirty="0"/>
              <a:t>Вакцины безопасны! В большинстве случаев вакцина вызывает незначительную и временную реакцию, например, болезненное ощущение в руке или незначительное повышение температуры. ЭТО НОРМАЛЬНО! Очень серьезные побочные эффекты чрезвычайно редки и ТЩАТЕЛЬНО ОТСЛЕЖИВАЮТСЯ И РАССЛЕДУЮТСЯ. Вероятность получить серьезные последствия в результате заболевания, от которого делается прививка, В ДЕСЯТКИ И СОТНИ РАЗ ВЫШЕ, чем вероятность серьезной реакции на вакцину. Например, в случае полиомиелита болезнь может вызвать паралич, корь может вызвать энцефалит и слепоту, а некоторые предотвращаемые с помощью вакцин болезни могут повлечь смерть. Используются только безопасные и </a:t>
            </a:r>
            <a:r>
              <a:rPr lang="ru-RU" dirty="0" err="1"/>
              <a:t>иммуногенные</a:t>
            </a:r>
            <a:r>
              <a:rPr lang="ru-RU" dirty="0"/>
              <a:t> вакцины, то есть вакцины, которые при введении в организм ребенка будут эффективны и сформируют у него иммунитет к заболеванию, с тем чтобы защитить его от болезни и ее последствий. Вакцины взаимодействуют с иммунной системой, вызывая иммунную реакцию, сходную с иммунной реакцией на естественную инфекцию, однако ВАКЦИНЫ НЕ ВЫЗЫВАЮТ БОЛЕЗНЬ и НЕ ПОДВЕРГАЮТ ВАКЦИНИРОВАННОГО ЧЕЛОВЕКА РИСКУ ОСЛОЖНЕНИЙ БОЛЕЗНИ.</a:t>
            </a:r>
            <a:br>
              <a:rPr lang="ru-RU" dirty="0"/>
            </a:br>
            <a:r>
              <a:rPr lang="ru-RU" b="1" dirty="0"/>
              <a:t>В этом мире есть вещи, от которых мы можем защитить детей! И должны! Сделать прививку-это самый надежный и самый безопасный способ оградить ребенка от многих опасных инфекций.</a:t>
            </a:r>
            <a:endParaRPr lang="ru-RU" dirty="0"/>
          </a:p>
          <a:p>
            <a:r>
              <a:rPr lang="ru-RU" dirty="0"/>
              <a:t>04.06.2015 01:35:40, </a:t>
            </a:r>
            <a:r>
              <a:rPr lang="ru-RU" dirty="0" err="1"/>
              <a:t>alina</a:t>
            </a:r>
            <a:r>
              <a:rPr lang="ru-RU" dirty="0"/>
              <a:t> </a:t>
            </a:r>
            <a:r>
              <a:rPr lang="ru-RU" dirty="0" err="1"/>
              <a:t>trubinstein</a:t>
            </a:r>
            <a:endParaRPr lang="ru-RU" dirty="0"/>
          </a:p>
        </p:txBody>
      </p:sp>
    </p:spTree>
    <p:extLst>
      <p:ext uri="{BB962C8B-B14F-4D97-AF65-F5344CB8AC3E}">
        <p14:creationId xmlns:p14="http://schemas.microsoft.com/office/powerpoint/2010/main" val="39542085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348880"/>
            <a:ext cx="7239000" cy="4106856"/>
          </a:xfrm>
        </p:spPr>
        <p:txBody>
          <a:bodyPr>
            <a:normAutofit fontScale="92500" lnSpcReduction="20000"/>
          </a:bodyPr>
          <a:lstStyle/>
          <a:p>
            <a:pPr fontAlgn="base"/>
            <a:r>
              <a:rPr lang="ru-RU" b="1" dirty="0"/>
              <a:t>Конечно, решать, рисковать или нет, делать прививки или нет, может только родитель. Но если вы не сделали ребёнку прививку, не забудьте изолировать его от других детей. Ведь они могут являться переносчиками, поскольку обладают иммунитетом к смертельным заболеваниям.</a:t>
            </a:r>
            <a:endParaRPr lang="ru-RU" dirty="0"/>
          </a:p>
          <a:p>
            <a:pPr fontAlgn="base"/>
            <a:r>
              <a:rPr lang="ru-RU" b="1" dirty="0"/>
              <a:t>А ещё лучше — увезите своих </a:t>
            </a:r>
            <a:r>
              <a:rPr lang="ru-RU" b="1" dirty="0" err="1"/>
              <a:t>непривитых</a:t>
            </a:r>
            <a:r>
              <a:rPr lang="ru-RU" b="1" dirty="0"/>
              <a:t> детей туда, где контакты с людьми исключены. Не повышайте эпидемиологический уровень. Не становитесь причиной массового заражения.</a:t>
            </a:r>
            <a:endParaRPr lang="ru-RU" dirty="0"/>
          </a:p>
          <a:p>
            <a:endParaRPr lang="ru-RU" dirty="0"/>
          </a:p>
        </p:txBody>
      </p:sp>
      <p:pic>
        <p:nvPicPr>
          <p:cNvPr id="4" name="Рисунок 3" descr="Диагностика столбняка"/>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16632"/>
            <a:ext cx="4104456" cy="2160240"/>
          </a:xfrm>
          <a:prstGeom prst="rect">
            <a:avLst/>
          </a:prstGeom>
          <a:noFill/>
          <a:ln>
            <a:noFill/>
          </a:ln>
        </p:spPr>
      </p:pic>
    </p:spTree>
    <p:extLst>
      <p:ext uri="{BB962C8B-B14F-4D97-AF65-F5344CB8AC3E}">
        <p14:creationId xmlns:p14="http://schemas.microsoft.com/office/powerpoint/2010/main" val="298175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www.vokrugsveta.ru/img/cmn/2008/10/23/034.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204865"/>
            <a:ext cx="3744416" cy="3240360"/>
          </a:xfrm>
          <a:prstGeom prst="rect">
            <a:avLst/>
          </a:prstGeom>
          <a:noFill/>
          <a:ln>
            <a:noFill/>
          </a:ln>
        </p:spPr>
      </p:pic>
      <p:sp>
        <p:nvSpPr>
          <p:cNvPr id="5" name="Прямоугольник 4"/>
          <p:cNvSpPr/>
          <p:nvPr/>
        </p:nvSpPr>
        <p:spPr>
          <a:xfrm>
            <a:off x="4067944" y="889844"/>
            <a:ext cx="4824536" cy="4801314"/>
          </a:xfrm>
          <a:prstGeom prst="rect">
            <a:avLst/>
          </a:prstGeom>
        </p:spPr>
        <p:txBody>
          <a:bodyPr wrap="square">
            <a:spAutoFit/>
          </a:bodyPr>
          <a:lstStyle/>
          <a:p>
            <a:r>
              <a:rPr lang="ru-RU" dirty="0"/>
              <a:t>Хотя </a:t>
            </a:r>
            <a:r>
              <a:rPr lang="ru-RU" sz="2000" b="1" u="sng" dirty="0">
                <a:hlinkClick r:id="rId3"/>
              </a:rPr>
              <a:t>туберкулез</a:t>
            </a:r>
            <a:r>
              <a:rPr lang="ru-RU" sz="2000" b="1" dirty="0"/>
              <a:t> </a:t>
            </a:r>
            <a:r>
              <a:rPr lang="ru-RU" dirty="0"/>
              <a:t>до сих пор занимает одно из первых мест в мире по показателям заболеваемости и смертности, его глобальному распространению все же препятствуют прививки БЦЖ или БЦЖ-М, которые делают троекратно, начиная с первой недели жизни младенца. </a:t>
            </a:r>
            <a:r>
              <a:rPr lang="ru-RU" b="1" dirty="0"/>
              <a:t>Эти прививки являются обязательными в 64 странах мира и еще в 118 — рекомендованы</a:t>
            </a:r>
            <a:r>
              <a:rPr lang="ru-RU" dirty="0"/>
              <a:t>. И даже там, где они не включены в обязательный календарь, их делают людям, имеющим плохие социально-бытовые условия, а также иммигрантам, прибывшим из стран с высоким уровнем заболеваемости туберкулезом. Эти меры позволяют уменьшить риск заражения благополучной части населения.</a:t>
            </a:r>
          </a:p>
        </p:txBody>
      </p:sp>
    </p:spTree>
    <p:extLst>
      <p:ext uri="{BB962C8B-B14F-4D97-AF65-F5344CB8AC3E}">
        <p14:creationId xmlns:p14="http://schemas.microsoft.com/office/powerpoint/2010/main" val="1111245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20688"/>
            <a:ext cx="7408333" cy="5505475"/>
          </a:xfrm>
        </p:spPr>
        <p:txBody>
          <a:bodyPr>
            <a:normAutofit fontScale="92500" lnSpcReduction="20000"/>
          </a:bodyPr>
          <a:lstStyle/>
          <a:p>
            <a:r>
              <a:rPr lang="ru-RU" dirty="0"/>
              <a:t>Во многих развивающихся странах 8—15% населения инфицированы вирусом</a:t>
            </a:r>
            <a:r>
              <a:rPr lang="ru-RU" b="1" dirty="0">
                <a:solidFill>
                  <a:srgbClr val="FF0000"/>
                </a:solidFill>
              </a:rPr>
              <a:t> </a:t>
            </a:r>
            <a:r>
              <a:rPr lang="ru-RU" b="1" u="sng" dirty="0">
                <a:solidFill>
                  <a:srgbClr val="FF0000"/>
                </a:solidFill>
                <a:hlinkClick r:id="rId2"/>
              </a:rPr>
              <a:t>гепатита В</a:t>
            </a:r>
            <a:r>
              <a:rPr lang="ru-RU" b="1" dirty="0"/>
              <a:t>, </a:t>
            </a:r>
            <a:r>
              <a:rPr lang="ru-RU" dirty="0"/>
              <a:t>который значительно повышает риск развития цирроза и рака печени (кстати, риск умереть от онкологии среди инфицированных составляет 25</a:t>
            </a:r>
            <a:r>
              <a:rPr lang="ru-RU" b="1" dirty="0"/>
              <a:t>%). А при инфицировании в детском возрасте высока вероятность развития хронической формы заболевания (90% случаев).</a:t>
            </a:r>
            <a:r>
              <a:rPr lang="ru-RU" dirty="0"/>
              <a:t> После того как в 1980-е годы появилась вакцина против этого вируса, доля инфицированного населения в развитых странах снизилась до 1%. Наверное, если бы она была доступна по цене для стран с низким уровнем дохода, можно было бы говорить о возможности существенного сокращения распространения вируса и там.</a:t>
            </a:r>
          </a:p>
          <a:p>
            <a:r>
              <a:rPr lang="ru-RU" dirty="0"/>
              <a:t> </a:t>
            </a:r>
          </a:p>
          <a:p>
            <a:endParaRPr lang="ru-RU" dirty="0"/>
          </a:p>
        </p:txBody>
      </p:sp>
    </p:spTree>
    <p:extLst>
      <p:ext uri="{BB962C8B-B14F-4D97-AF65-F5344CB8AC3E}">
        <p14:creationId xmlns:p14="http://schemas.microsoft.com/office/powerpoint/2010/main" val="748781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476672"/>
            <a:ext cx="7408333" cy="5649491"/>
          </a:xfrm>
        </p:spPr>
        <p:txBody>
          <a:bodyPr>
            <a:normAutofit fontScale="92500" lnSpcReduction="20000"/>
          </a:bodyPr>
          <a:lstStyle/>
          <a:p>
            <a:r>
              <a:rPr lang="ru-RU" dirty="0"/>
              <a:t>Однако далеко не все готовы считать эти факты убедительными, полагая, что искусственное введение чужеродного белка прямо в кровь — вредно. Иначе как чисто умозрительным аргументом (что не естественно, то плохо) такой подход к вакцине и не назовешь. </a:t>
            </a:r>
            <a:r>
              <a:rPr lang="ru-RU" b="1" dirty="0"/>
              <a:t>Ведь когда </a:t>
            </a:r>
            <a:r>
              <a:rPr lang="ru-RU" b="1" dirty="0" err="1"/>
              <a:t>непривитый</a:t>
            </a:r>
            <a:r>
              <a:rPr lang="ru-RU" b="1" dirty="0"/>
              <a:t> ребенок заболевает «естественным» образом, у него в крови циркулируют тоже чужеродные полноценные патогенные возбудители</a:t>
            </a:r>
            <a:r>
              <a:rPr lang="ru-RU" dirty="0"/>
              <a:t>. Несмотря на это, некоторые приверженцы альтернативной медицины не поддерживают проведение вакцинации. В частности, ее не рекомендуют </a:t>
            </a:r>
            <a:r>
              <a:rPr lang="ru-RU" dirty="0" err="1"/>
              <a:t>натуропаты</a:t>
            </a:r>
            <a:r>
              <a:rPr lang="ru-RU" dirty="0"/>
              <a:t> и гомеопаты Обобщая, хочется сказать, что из-за недостатка научных фактов некоторые альтернативные учения просто выворачивают наизнанку рекомендации официальной медицины.</a:t>
            </a:r>
            <a:endParaRPr lang="ru-RU" dirty="0"/>
          </a:p>
        </p:txBody>
      </p:sp>
    </p:spTree>
    <p:extLst>
      <p:ext uri="{BB962C8B-B14F-4D97-AF65-F5344CB8AC3E}">
        <p14:creationId xmlns:p14="http://schemas.microsoft.com/office/powerpoint/2010/main" val="1585848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20688"/>
            <a:ext cx="7408333" cy="5505475"/>
          </a:xfrm>
        </p:spPr>
        <p:txBody>
          <a:bodyPr/>
          <a:lstStyle/>
          <a:p>
            <a:r>
              <a:rPr lang="ru-RU" b="1" i="1" dirty="0"/>
              <a:t>Риск — дело благородное или опасное?</a:t>
            </a:r>
          </a:p>
          <a:p>
            <a:endParaRPr lang="ru-RU" dirty="0"/>
          </a:p>
        </p:txBody>
      </p:sp>
      <p:pic>
        <p:nvPicPr>
          <p:cNvPr id="4" name="Рисунок 3" descr="Прививки ''за'' и ''против''"/>
          <p:cNvPicPr/>
          <p:nvPr/>
        </p:nvPicPr>
        <p:blipFill>
          <a:blip r:embed="rId2">
            <a:extLst>
              <a:ext uri="{28A0092B-C50C-407E-A947-70E740481C1C}">
                <a14:useLocalDpi xmlns:a14="http://schemas.microsoft.com/office/drawing/2010/main" val="0"/>
              </a:ext>
            </a:extLst>
          </a:blip>
          <a:srcRect/>
          <a:stretch>
            <a:fillRect/>
          </a:stretch>
        </p:blipFill>
        <p:spPr bwMode="auto">
          <a:xfrm>
            <a:off x="971599" y="1412776"/>
            <a:ext cx="7488833" cy="4752528"/>
          </a:xfrm>
          <a:prstGeom prst="rect">
            <a:avLst/>
          </a:prstGeom>
          <a:noFill/>
          <a:ln>
            <a:noFill/>
          </a:ln>
        </p:spPr>
      </p:pic>
    </p:spTree>
    <p:extLst>
      <p:ext uri="{BB962C8B-B14F-4D97-AF65-F5344CB8AC3E}">
        <p14:creationId xmlns:p14="http://schemas.microsoft.com/office/powerpoint/2010/main" val="23188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404664"/>
            <a:ext cx="8568952" cy="6120680"/>
          </a:xfrm>
        </p:spPr>
        <p:txBody>
          <a:bodyPr>
            <a:normAutofit fontScale="70000" lnSpcReduction="20000"/>
          </a:bodyPr>
          <a:lstStyle/>
          <a:p>
            <a:r>
              <a:rPr lang="ru-RU" dirty="0"/>
              <a:t>Человек, перенесший инфекционное заболевание, в будущем получает пожизненную страховку от нее, в то время как большинство вакцин создают лишь временный иммунитет. Это факт. Однако справедливости ради нужно отметить, что </a:t>
            </a:r>
            <a:r>
              <a:rPr lang="ru-RU" b="1" dirty="0"/>
              <a:t>стойкий иммунитет гарантирован после перенесения только некоторых болезней, например, кори, паротита, краснухи, дифтерии. И разве стоит рисковать жизнью ребенка ради «натурального» пожизненного иммунитета? </a:t>
            </a:r>
            <a:r>
              <a:rPr lang="ru-RU" dirty="0"/>
              <a:t>Ведь смертность от кори составляет 0,1%, от дифтерии — уже 5—10%, а у маленьких детей — около 20%, иными словами, опасность погибнуть есть у одного из пяти. Такая игра с жизнью опаснее, чем русская рулетка с одним патроном в револьвере! Решение, конечно, остается за родителями.</a:t>
            </a:r>
          </a:p>
          <a:p>
            <a:r>
              <a:rPr lang="ru-RU" dirty="0"/>
              <a:t>По мнению некоторых поборников прав человека, принудительно-обязательная вакцинация противоречит свободе выбора. Сам факт того, что врачи принуждают что-то сделать с ребенком, уже вызывает внутренний протест.</a:t>
            </a:r>
            <a:r>
              <a:rPr lang="ru-RU" b="1" dirty="0"/>
              <a:t>? Думаю понятно, что для предотвращения любой эпидемии должна быть привита значительная доля населения. Если охват недостаточен, то риск заболеть появляется даже у привитых детей (прививки не обеспечивают 100-процентную устойчивость к болезням).</a:t>
            </a:r>
            <a:r>
              <a:rPr lang="ru-RU" dirty="0"/>
              <a:t> В отношении болезней, которые почти искоренены в развитых странах (паротит, полиомиелит, корь), возникает </a:t>
            </a:r>
            <a:r>
              <a:rPr lang="ru-RU" b="1" dirty="0"/>
              <a:t>парадокс: отдельно взятому человеку можно не прививаться, если все окружающие вакцинированы и не могут его заразить</a:t>
            </a:r>
            <a:r>
              <a:rPr lang="ru-RU" dirty="0"/>
              <a:t>. Но если стратегии «безбилетных пассажиров» будет придерживаться большинство, то эпидемии вернутся…</a:t>
            </a:r>
          </a:p>
          <a:p>
            <a:endParaRPr lang="ru-RU" dirty="0"/>
          </a:p>
        </p:txBody>
      </p:sp>
    </p:spTree>
    <p:extLst>
      <p:ext uri="{BB962C8B-B14F-4D97-AF65-F5344CB8AC3E}">
        <p14:creationId xmlns:p14="http://schemas.microsoft.com/office/powerpoint/2010/main" val="734484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332656"/>
            <a:ext cx="7408333" cy="5793507"/>
          </a:xfrm>
        </p:spPr>
        <p:txBody>
          <a:bodyPr>
            <a:normAutofit fontScale="77500" lnSpcReduction="20000"/>
          </a:bodyPr>
          <a:lstStyle/>
          <a:p>
            <a:r>
              <a:rPr lang="ru-RU" b="1" dirty="0"/>
              <a:t>Тяжелый случай</a:t>
            </a:r>
            <a:endParaRPr lang="ru-RU" dirty="0"/>
          </a:p>
          <a:p>
            <a:r>
              <a:rPr lang="ru-RU" dirty="0"/>
              <a:t>Анафилаксия — вероятно, самый страшный доказанный побочный эффект вакцинаций. Это острая аллергическая реакция, которая затрагивает различные органы, а в наиболее тяжелых случаях (анафилактический шок) приводит к смерти (около 1% случаев). Анафилаксию может вызвать широкий круг аллергенов самого разного происхождения — от продуктов питания до лекарственных препаратов</a:t>
            </a:r>
          </a:p>
          <a:p>
            <a:r>
              <a:rPr lang="ru-RU" b="1" i="1" dirty="0"/>
              <a:t>Вакцина вакцине рознь</a:t>
            </a:r>
          </a:p>
          <a:p>
            <a:r>
              <a:rPr lang="ru-RU" dirty="0"/>
              <a:t>Недавно в США, Канаде и некоторых европейских странах стали рекомендовать </a:t>
            </a:r>
            <a:r>
              <a:rPr lang="ru-RU" b="1" dirty="0"/>
              <a:t>делать прививки всем девочкам против папиллома-вируса, который вызывает рак шейки матки</a:t>
            </a:r>
            <a:r>
              <a:rPr lang="ru-RU" dirty="0"/>
              <a:t>. Это, безусловно, обоснованно: рак матки очень распространен, и прививки будут спасать тысячи жизней. А в 2008 году ученые вдруг обнаружили, что и мужчины от этого вируса тоже могут страдать, так как он связан с некоторыми формами рака гортани. В связи с этим в канадской массовой прессе начали появляться публикации </a:t>
            </a:r>
            <a:r>
              <a:rPr lang="ru-RU" b="1" dirty="0"/>
              <a:t>о необходимости прививать против папиллома-вируса и всех мальчиков (цена курса вакцинации — 360 долларов).</a:t>
            </a:r>
            <a:endParaRPr lang="ru-RU" dirty="0"/>
          </a:p>
          <a:p>
            <a:endParaRPr lang="ru-RU" dirty="0"/>
          </a:p>
        </p:txBody>
      </p:sp>
    </p:spTree>
    <p:extLst>
      <p:ext uri="{BB962C8B-B14F-4D97-AF65-F5344CB8AC3E}">
        <p14:creationId xmlns:p14="http://schemas.microsoft.com/office/powerpoint/2010/main" val="2365796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TotalTime>
  <Words>3499</Words>
  <Application>Microsoft Office PowerPoint</Application>
  <PresentationFormat>Экран (4:3)</PresentationFormat>
  <Paragraphs>112</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Изящная</vt:lpstr>
      <vt:lpstr>Прививать — не прививать?!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ОПВ </vt:lpstr>
      <vt:lpstr>Презентация PowerPoint</vt:lpstr>
      <vt:lpstr>ЖКВ </vt:lpstr>
      <vt:lpstr>ЖПВ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Прививать — не прививать?!</dc:title>
  <dc:creator>ДНС</dc:creator>
  <cp:lastModifiedBy>ДНС</cp:lastModifiedBy>
  <cp:revision>6</cp:revision>
  <dcterms:created xsi:type="dcterms:W3CDTF">2015-12-10T16:28:58Z</dcterms:created>
  <dcterms:modified xsi:type="dcterms:W3CDTF">2015-12-10T17:27:41Z</dcterms:modified>
</cp:coreProperties>
</file>